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5" r:id="rId5"/>
    <p:sldId id="267" r:id="rId6"/>
    <p:sldId id="266" r:id="rId7"/>
    <p:sldId id="269" r:id="rId8"/>
    <p:sldId id="270" r:id="rId9"/>
    <p:sldId id="272" r:id="rId10"/>
    <p:sldId id="271" r:id="rId11"/>
    <p:sldId id="276" r:id="rId12"/>
    <p:sldId id="278" r:id="rId13"/>
    <p:sldId id="277" r:id="rId14"/>
    <p:sldId id="285" r:id="rId15"/>
    <p:sldId id="286" r:id="rId16"/>
    <p:sldId id="279" r:id="rId17"/>
    <p:sldId id="287" r:id="rId18"/>
    <p:sldId id="288" r:id="rId19"/>
    <p:sldId id="289" r:id="rId20"/>
    <p:sldId id="290" r:id="rId21"/>
    <p:sldId id="280" r:id="rId22"/>
    <p:sldId id="281" r:id="rId23"/>
    <p:sldId id="291" r:id="rId24"/>
    <p:sldId id="292" r:id="rId25"/>
    <p:sldId id="294" r:id="rId26"/>
    <p:sldId id="293" r:id="rId27"/>
    <p:sldId id="295" r:id="rId28"/>
    <p:sldId id="296" r:id="rId29"/>
    <p:sldId id="297" r:id="rId30"/>
    <p:sldId id="298" r:id="rId31"/>
    <p:sldId id="299" r:id="rId32"/>
    <p:sldId id="300" r:id="rId33"/>
    <p:sldId id="282" r:id="rId34"/>
    <p:sldId id="283" r:id="rId35"/>
    <p:sldId id="301" r:id="rId36"/>
    <p:sldId id="302" r:id="rId37"/>
    <p:sldId id="303" r:id="rId38"/>
    <p:sldId id="305" r:id="rId39"/>
    <p:sldId id="304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4" r:id="rId56"/>
    <p:sldId id="323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9" r:id="rId101"/>
    <p:sldId id="370" r:id="rId102"/>
    <p:sldId id="372" r:id="rId103"/>
    <p:sldId id="373" r:id="rId104"/>
    <p:sldId id="375" r:id="rId105"/>
    <p:sldId id="374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399" r:id="rId129"/>
    <p:sldId id="400" r:id="rId130"/>
    <p:sldId id="401" r:id="rId131"/>
    <p:sldId id="402" r:id="rId132"/>
    <p:sldId id="404" r:id="rId133"/>
    <p:sldId id="403" r:id="rId134"/>
    <p:sldId id="405" r:id="rId135"/>
    <p:sldId id="406" r:id="rId136"/>
    <p:sldId id="407" r:id="rId137"/>
    <p:sldId id="408" r:id="rId138"/>
    <p:sldId id="40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  <p:sldId id="422" r:id="rId152"/>
    <p:sldId id="423" r:id="rId153"/>
    <p:sldId id="424" r:id="rId154"/>
    <p:sldId id="425" r:id="rId155"/>
    <p:sldId id="426" r:id="rId156"/>
    <p:sldId id="427" r:id="rId157"/>
    <p:sldId id="428" r:id="rId158"/>
    <p:sldId id="429" r:id="rId159"/>
    <p:sldId id="431" r:id="rId160"/>
    <p:sldId id="430" r:id="rId161"/>
    <p:sldId id="432" r:id="rId162"/>
    <p:sldId id="434" r:id="rId163"/>
    <p:sldId id="433" r:id="rId164"/>
    <p:sldId id="435" r:id="rId165"/>
    <p:sldId id="436" r:id="rId166"/>
    <p:sldId id="437" r:id="rId167"/>
    <p:sldId id="438" r:id="rId168"/>
    <p:sldId id="439" r:id="rId169"/>
    <p:sldId id="440" r:id="rId170"/>
    <p:sldId id="44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  <p:sldId id="451" r:id="rId181"/>
    <p:sldId id="452" r:id="rId182"/>
    <p:sldId id="453" r:id="rId183"/>
    <p:sldId id="454" r:id="rId184"/>
    <p:sldId id="455" r:id="rId185"/>
    <p:sldId id="456" r:id="rId186"/>
    <p:sldId id="458" r:id="rId187"/>
    <p:sldId id="457" r:id="rId188"/>
    <p:sldId id="459" r:id="rId189"/>
    <p:sldId id="460" r:id="rId190"/>
    <p:sldId id="461" r:id="rId191"/>
    <p:sldId id="462" r:id="rId192"/>
    <p:sldId id="463" r:id="rId193"/>
    <p:sldId id="464" r:id="rId194"/>
    <p:sldId id="465" r:id="rId195"/>
    <p:sldId id="466" r:id="rId196"/>
    <p:sldId id="467" r:id="rId197"/>
    <p:sldId id="469" r:id="rId198"/>
    <p:sldId id="468" r:id="rId199"/>
    <p:sldId id="470" r:id="rId200"/>
    <p:sldId id="471" r:id="rId201"/>
    <p:sldId id="473" r:id="rId202"/>
    <p:sldId id="472" r:id="rId203"/>
    <p:sldId id="474" r:id="rId204"/>
    <p:sldId id="475" r:id="rId205"/>
    <p:sldId id="476" r:id="rId206"/>
    <p:sldId id="477" r:id="rId207"/>
    <p:sldId id="478" r:id="rId208"/>
    <p:sldId id="479" r:id="rId209"/>
    <p:sldId id="480" r:id="rId210"/>
    <p:sldId id="481" r:id="rId211"/>
    <p:sldId id="482" r:id="rId212"/>
    <p:sldId id="483" r:id="rId213"/>
    <p:sldId id="484" r:id="rId214"/>
    <p:sldId id="485" r:id="rId215"/>
    <p:sldId id="486" r:id="rId216"/>
    <p:sldId id="488" r:id="rId217"/>
    <p:sldId id="489" r:id="rId218"/>
    <p:sldId id="490" r:id="rId219"/>
    <p:sldId id="491" r:id="rId220"/>
    <p:sldId id="492" r:id="rId221"/>
    <p:sldId id="493" r:id="rId222"/>
    <p:sldId id="494" r:id="rId223"/>
    <p:sldId id="495" r:id="rId224"/>
    <p:sldId id="496" r:id="rId225"/>
    <p:sldId id="497" r:id="rId226"/>
    <p:sldId id="498" r:id="rId227"/>
    <p:sldId id="499" r:id="rId228"/>
    <p:sldId id="500" r:id="rId229"/>
    <p:sldId id="501" r:id="rId230"/>
    <p:sldId id="503" r:id="rId231"/>
    <p:sldId id="504" r:id="rId232"/>
    <p:sldId id="502" r:id="rId233"/>
    <p:sldId id="510" r:id="rId234"/>
    <p:sldId id="509" r:id="rId235"/>
    <p:sldId id="508" r:id="rId236"/>
    <p:sldId id="505" r:id="rId237"/>
    <p:sldId id="506" r:id="rId238"/>
    <p:sldId id="507" r:id="rId239"/>
    <p:sldId id="511" r:id="rId240"/>
    <p:sldId id="512" r:id="rId241"/>
    <p:sldId id="513" r:id="rId242"/>
    <p:sldId id="514" r:id="rId243"/>
    <p:sldId id="515" r:id="rId244"/>
    <p:sldId id="516" r:id="rId245"/>
    <p:sldId id="517" r:id="rId246"/>
    <p:sldId id="518" r:id="rId247"/>
    <p:sldId id="519" r:id="rId248"/>
    <p:sldId id="520" r:id="rId249"/>
    <p:sldId id="521" r:id="rId250"/>
    <p:sldId id="522" r:id="rId251"/>
    <p:sldId id="523" r:id="rId252"/>
    <p:sldId id="524" r:id="rId253"/>
    <p:sldId id="526" r:id="rId254"/>
    <p:sldId id="525" r:id="rId255"/>
    <p:sldId id="527" r:id="rId256"/>
    <p:sldId id="528" r:id="rId257"/>
    <p:sldId id="529" r:id="rId258"/>
    <p:sldId id="530" r:id="rId259"/>
    <p:sldId id="531" r:id="rId2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48680-A0C4-416B-9439-BC987F9C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4112CE-381C-4AFD-8716-AC3A51598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8E1B7-5AE3-4186-B4F0-80854FEE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5C2A3-7DDD-4EA9-994D-790B17BD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0247D-75EF-436C-8F9F-67640E7B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25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4817B-A7D1-4362-9302-AC551A81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5D571-779E-4FB4-A9DF-395E20513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BC3C9-6A0B-42E5-BB7B-FA605AD5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DDAA3-84FF-4E3A-A885-D27AFFBD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34E0D9-8686-44FE-B8BB-622E087C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4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09584C-FBD3-4243-9962-538123188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0007C0-6B44-4208-A14B-6B853513A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B93A5-8362-4127-91CD-C7D54922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112DD2-2B54-4B30-8C2C-C972E995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3273E-2651-466D-9A54-E1A65D61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FB30E-986E-49B1-B854-E39FDE4A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D34107-131E-4906-A975-A17FC843D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22C3F-5CE6-4F2C-9AFD-8A769EE7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CF9CD-02F1-4DF4-A5CA-E81BA075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F23221-A5BA-4E6E-94CE-A78E8601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9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56BEC-8C6F-4DBD-9924-6A1AB605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E96FC-CEF6-4907-8BA8-C24A62404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FD2CA-D4A6-486B-B620-19E6CC0E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E4955-1B60-4B96-9683-6D35D49B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C4CCD-5AF1-4EE6-A2FB-F837DEF3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4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657AF-91D5-414D-A1A1-0ED278BB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09C0F-E2BA-42D6-A4B9-F10CD2C8B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AFA9A9-6CA8-476C-AE58-C8DD22410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44056-6D89-4948-9F63-9B89D324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0E1CAB-BE6E-4043-8842-E35CED4D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320C9-F6E2-4B4A-A37F-F9E0358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84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2545A-A291-4B1E-8600-D0A143E4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CBC436-B709-44A5-8733-367C3DBE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AF17A-B959-41D9-912F-D32A086B2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E49B09-1B92-419F-91E5-A27A4AA67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825770-8196-4581-8334-50A810BF1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78218D-51F7-4612-AF9B-667D56F2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F3E18A-6DD2-464E-9A33-8E467D19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C6D62C-3879-4D48-9F41-34B111E4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3F3E-863C-4134-B50F-0462AD02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CA6C4C-3132-4FA4-B547-9C41543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CCA8DD-19FE-4C25-A239-236914654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DA844D-0429-4675-A33E-F3C46379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20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12BE40-A82D-45FA-9162-EA35FF8B2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889613-0D0A-45A0-899D-32E041DC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3A8C77-9C7A-4B06-9340-AD6F414F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22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AA99D-5A0E-47C5-9C84-5A1CB452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BAE76-CC49-437C-9CF1-5EBE3EDC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24BE8D-61E0-4172-A34A-DBD725CF1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2C1CD5-C79C-4DB5-91E1-9B17285E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F9AD9-19BA-417C-AAE5-DE462B85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E6AB25-858A-4012-9440-F876F2C0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0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A2E5C-2909-4E75-8F96-22EB1339F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159E7A-650D-4B6E-AD14-47A66353B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7FEC50-1F98-4045-B4EB-E7FEDE0FA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B9B0F-9067-471A-900A-EEB04840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6DFBF-9F87-493E-923F-4BBE01088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957EC-D610-4F07-90F3-2460026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77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2BFA4E-7E00-492F-85BC-E1FAEB44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89DE-490D-4D4D-8C25-3EF149BED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10EAA-EB7C-4442-89AA-406C4995C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279D-D91D-4CE5-904B-2F560018C2DD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2F28C-8AD8-4FD3-A16A-9E1787EE8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70B6C-071A-472F-9C1A-F08451039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81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printr.home.mendix.com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D10E6-8D4F-441C-95EB-A444B5DA3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3" y="2353670"/>
            <a:ext cx="5782715" cy="2150662"/>
          </a:xfrm>
          <a:noFill/>
        </p:spPr>
        <p:txBody>
          <a:bodyPr anchor="ctr">
            <a:normAutofit/>
          </a:bodyPr>
          <a:lstStyle/>
          <a:p>
            <a:r>
              <a:rPr lang="en-US" altLang="ko-KR" sz="3629" dirty="0">
                <a:solidFill>
                  <a:srgbClr val="080808"/>
                </a:solidFill>
              </a:rPr>
              <a:t>Mendix </a:t>
            </a:r>
            <a:br>
              <a:rPr lang="en-US" altLang="ko-KR" sz="3629" dirty="0">
                <a:solidFill>
                  <a:srgbClr val="080808"/>
                </a:solidFill>
              </a:rPr>
            </a:br>
            <a:r>
              <a:rPr lang="en-US" altLang="ko-KR" sz="3629" dirty="0">
                <a:solidFill>
                  <a:srgbClr val="080808"/>
                </a:solidFill>
              </a:rPr>
              <a:t>Intermediate Course</a:t>
            </a:r>
            <a:endParaRPr lang="ko-KR" altLang="en-US" sz="3629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91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</a:t>
            </a:r>
            <a:r>
              <a:rPr lang="ko-KR" altLang="en-US" sz="998" dirty="0"/>
              <a:t>에서 </a:t>
            </a:r>
            <a:r>
              <a:rPr lang="ko-KR" altLang="en-US" sz="998" dirty="0" err="1"/>
              <a:t>우클릭</a:t>
            </a:r>
            <a:r>
              <a:rPr lang="ko-KR" altLang="en-US" sz="998" dirty="0"/>
              <a:t> </a:t>
            </a:r>
            <a:r>
              <a:rPr lang="en-US" altLang="ko-KR" sz="998" dirty="0"/>
              <a:t>&gt; Add Folder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Management  </a:t>
            </a:r>
            <a:r>
              <a:rPr lang="ko-KR" altLang="en-US" sz="998" dirty="0"/>
              <a:t>폴더 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Management </a:t>
            </a:r>
            <a:r>
              <a:rPr lang="ko-KR" altLang="en-US" sz="998" dirty="0"/>
              <a:t>폴더 하위에 </a:t>
            </a:r>
            <a:r>
              <a:rPr lang="en-US" altLang="ko-KR" sz="998" dirty="0"/>
              <a:t>Admin, User </a:t>
            </a:r>
            <a:r>
              <a:rPr lang="ko-KR" altLang="en-US" sz="998" dirty="0"/>
              <a:t>폴더 추가</a:t>
            </a:r>
            <a:endParaRPr lang="en-US" altLang="ko-KR" sz="998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4477791" cy="464389"/>
          </a:xfrm>
        </p:spPr>
        <p:txBody>
          <a:bodyPr>
            <a:noAutofit/>
          </a:bodyPr>
          <a:lstStyle/>
          <a:p>
            <a:r>
              <a:rPr lang="en-US" altLang="ko-KR" sz="2177" dirty="0" err="1"/>
              <a:t>GeneralExtentions</a:t>
            </a:r>
            <a:r>
              <a:rPr lang="en-US" altLang="ko-KR" sz="2177" dirty="0"/>
              <a:t> </a:t>
            </a:r>
            <a:r>
              <a:rPr lang="ko-KR" altLang="en-US" sz="2177" dirty="0"/>
              <a:t>구조 추가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3015" y="2691927"/>
            <a:ext cx="4729637" cy="1699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441" y="2793543"/>
            <a:ext cx="2367526" cy="176978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048161" y="3616322"/>
            <a:ext cx="1991556" cy="67675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42537739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Associations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Account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241719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Extend Domain Model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59080"/>
            <a:ext cx="6217101" cy="4443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80" y="4809163"/>
            <a:ext cx="3465396" cy="143455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  <p:cxnSp>
        <p:nvCxnSpPr>
          <p:cNvPr id="8" name="직선 화살표 연결선 14"/>
          <p:cNvCxnSpPr>
            <a:stCxn id="2" idx="1"/>
            <a:endCxn id="3" idx="1"/>
          </p:cNvCxnSpPr>
          <p:nvPr/>
        </p:nvCxnSpPr>
        <p:spPr>
          <a:xfrm rot="10800000" flipV="1">
            <a:off x="1816180" y="3680636"/>
            <a:ext cx="11521" cy="1845800"/>
          </a:xfrm>
          <a:prstGeom prst="bentConnector3">
            <a:avLst>
              <a:gd name="adj1" fmla="val 1800000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781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VacationRequest_Account</a:t>
            </a:r>
            <a:r>
              <a:rPr lang="en-US" altLang="ko-KR" sz="998" dirty="0"/>
              <a:t> -&gt; </a:t>
            </a:r>
            <a:r>
              <a:rPr lang="en-US" altLang="ko-KR" sz="998" dirty="0" err="1"/>
              <a:t>VacationRequest_Approver</a:t>
            </a:r>
            <a:r>
              <a:rPr lang="en-US" altLang="ko-KR" sz="998" dirty="0"/>
              <a:t> </a:t>
            </a:r>
            <a:r>
              <a:rPr lang="ko-KR" altLang="en-US" sz="998" dirty="0"/>
              <a:t>로 이름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204397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Extend Domain Model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13" y="2189194"/>
            <a:ext cx="5067105" cy="16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75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Entity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생성된 </a:t>
            </a: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326902" lvl="1" indent="-164171">
              <a:buFont typeface="+mj-lt"/>
              <a:buAutoNum type="arabicPeriod"/>
            </a:pPr>
            <a:r>
              <a:rPr lang="en-US" altLang="ko-KR" sz="998" dirty="0"/>
              <a:t>Name: </a:t>
            </a:r>
            <a:r>
              <a:rPr lang="en-US" altLang="ko-KR" sz="998" dirty="0" err="1"/>
              <a:t>VacationRequestDay</a:t>
            </a:r>
            <a:endParaRPr lang="en-US" altLang="ko-KR" sz="998" dirty="0"/>
          </a:p>
          <a:p>
            <a:pPr marL="326902" lvl="1" indent="-164171">
              <a:buFont typeface="+mj-lt"/>
              <a:buAutoNum type="arabicPeriod"/>
            </a:pPr>
            <a:r>
              <a:rPr lang="en-US" altLang="ko-KR" sz="998" dirty="0"/>
              <a:t>Attributes : </a:t>
            </a:r>
            <a:r>
              <a:rPr lang="en-US" altLang="ko-KR" sz="998" dirty="0" err="1"/>
              <a:t>Date,Hours</a:t>
            </a:r>
            <a:r>
              <a:rPr lang="en-US" altLang="ko-KR" sz="998" dirty="0"/>
              <a:t> 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60561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Extend Domain Model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36" y="1403445"/>
            <a:ext cx="6440735" cy="42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291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VacationRequestDay</a:t>
            </a:r>
            <a:r>
              <a:rPr lang="en-US" altLang="ko-KR" sz="998" dirty="0"/>
              <a:t>  </a:t>
            </a:r>
            <a:r>
              <a:rPr lang="ko-KR" altLang="en-US" sz="998" dirty="0"/>
              <a:t>에서 </a:t>
            </a:r>
            <a:r>
              <a:rPr lang="en-US" altLang="ko-KR" sz="998" dirty="0"/>
              <a:t>Vacation Request </a:t>
            </a:r>
            <a:r>
              <a:rPr lang="ko-KR" altLang="en-US" sz="998" dirty="0"/>
              <a:t>방향으로 드래그 하여 연결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008454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Extend Domain Model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36" y="1780055"/>
            <a:ext cx="5940091" cy="24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285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applies to the following module roles &gt; Employee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constraint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Path a user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VacationRequest_Submitter</a:t>
            </a:r>
            <a:r>
              <a:rPr lang="en-US" altLang="ko-KR" sz="998" dirty="0"/>
              <a:t> &gt; Account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Set Access Rules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6180" y="1423874"/>
            <a:ext cx="5098713" cy="18753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39" y="3004819"/>
            <a:ext cx="4120426" cy="31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84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rights constraint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 creating new </a:t>
            </a:r>
            <a:r>
              <a:rPr lang="en-US" altLang="ko-KR" sz="998" dirty="0" err="1"/>
              <a:t>obje</a:t>
            </a:r>
            <a:r>
              <a:rPr lang="en-US" altLang="ko-KR" sz="998" dirty="0"/>
              <a:t>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Read,Write</a:t>
            </a:r>
            <a:r>
              <a:rPr lang="en-US" altLang="ko-KR" sz="998" dirty="0"/>
              <a:t>  </a:t>
            </a:r>
            <a:r>
              <a:rPr lang="ko-KR" altLang="en-US" sz="998" dirty="0"/>
              <a:t>설정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Set Access Rules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24" y="1403440"/>
            <a:ext cx="4517701" cy="42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488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applies to the following module roles &gt; Manager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Read,Write</a:t>
            </a:r>
            <a:r>
              <a:rPr lang="en-US" altLang="ko-KR" sz="998" dirty="0"/>
              <a:t>  </a:t>
            </a:r>
            <a:r>
              <a:rPr lang="ko-KR" altLang="en-US" sz="998" dirty="0"/>
              <a:t>설정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Set Access Rules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6180" y="1423874"/>
            <a:ext cx="5098713" cy="18753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364" y="2652442"/>
            <a:ext cx="3744360" cy="35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58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VacationRequestDay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applies to the following module roles &gt; Employee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Read,Write</a:t>
            </a:r>
            <a:r>
              <a:rPr lang="en-US" altLang="ko-KR" sz="998" dirty="0"/>
              <a:t>  </a:t>
            </a:r>
            <a:r>
              <a:rPr lang="ko-KR" altLang="en-US" sz="998" dirty="0"/>
              <a:t>설정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Set Access Rules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183" y="1295870"/>
            <a:ext cx="5143499" cy="49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241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VacationRequestDay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applies to the following module roles &gt; Manager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Read </a:t>
            </a:r>
            <a:r>
              <a:rPr lang="ko-KR" altLang="en-US" sz="998" dirty="0"/>
              <a:t>설정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Set Access Rules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501748"/>
            <a:ext cx="6417141" cy="430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490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&lt; </a:t>
            </a:r>
            <a:r>
              <a:rPr lang="en-US" altLang="ko-KR" sz="998" dirty="0" err="1"/>
              <a:t>Home_Web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523258"/>
            <a:ext cx="6538202" cy="33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</a:t>
            </a:r>
            <a:r>
              <a:rPr lang="en-US" altLang="ko-KR" sz="998" dirty="0" err="1"/>
              <a:t>Managetment</a:t>
            </a:r>
            <a:r>
              <a:rPr lang="en-US" altLang="ko-KR" sz="998" dirty="0"/>
              <a:t> &gt; Admin  </a:t>
            </a:r>
            <a:r>
              <a:rPr lang="ko-KR" altLang="en-US" sz="998" dirty="0" err="1"/>
              <a:t>우클릭</a:t>
            </a:r>
            <a:r>
              <a:rPr lang="ko-KR" altLang="en-US" sz="998" dirty="0"/>
              <a:t> </a:t>
            </a:r>
            <a:r>
              <a:rPr lang="en-US" altLang="ko-KR" sz="998" dirty="0"/>
              <a:t>&gt; Add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Page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Name: </a:t>
            </a:r>
            <a:r>
              <a:rPr lang="en-US" altLang="ko-KR" sz="998" dirty="0" err="1"/>
              <a:t>Account_Overview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Layout:  </a:t>
            </a:r>
            <a:r>
              <a:rPr lang="en-US" altLang="ko-KR" sz="998" dirty="0" err="1"/>
              <a:t>Atlas_TopBar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Template: </a:t>
            </a:r>
            <a:r>
              <a:rPr lang="en-US" altLang="ko-KR" sz="998" dirty="0" err="1"/>
              <a:t>ListBlocks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endParaRPr lang="en-US" altLang="ko-KR" sz="998" dirty="0"/>
          </a:p>
          <a:p>
            <a:pPr marL="161291" indent="-161291" defTabSz="414748" latinLnBrk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998" dirty="0">
                <a:latin typeface="+mj-ea"/>
                <a:ea typeface="+mj-ea"/>
              </a:rPr>
              <a:t>Page </a:t>
            </a:r>
            <a:r>
              <a:rPr lang="ko-KR" altLang="en-US" sz="998" dirty="0">
                <a:latin typeface="+mj-ea"/>
                <a:ea typeface="+mj-ea"/>
              </a:rPr>
              <a:t>생성 후 </a:t>
            </a:r>
            <a:r>
              <a:rPr lang="en-US" altLang="ko-KR" sz="998" dirty="0">
                <a:latin typeface="+mj-ea"/>
                <a:ea typeface="+mj-ea"/>
              </a:rPr>
              <a:t>Add team member, Edit, Delete </a:t>
            </a:r>
            <a:r>
              <a:rPr lang="ko-KR" altLang="en-US" sz="998" dirty="0">
                <a:latin typeface="+mj-ea"/>
                <a:ea typeface="+mj-ea"/>
              </a:rPr>
              <a:t>버튼 추가</a:t>
            </a:r>
            <a:endParaRPr lang="en-US" altLang="ko-KR" sz="998" dirty="0">
              <a:latin typeface="+mj-ea"/>
              <a:ea typeface="+mj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9" y="697839"/>
            <a:ext cx="4477791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/>
              <a:t>Account Overview </a:t>
            </a:r>
            <a:r>
              <a:rPr lang="ko-KR" altLang="en-US" sz="2177"/>
              <a:t>생성</a:t>
            </a:r>
            <a:endParaRPr lang="ko-KR" altLang="en-US" sz="2177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70807"/>
            <a:ext cx="5124072" cy="28987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16" y="3142456"/>
            <a:ext cx="5566983" cy="29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461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ListView</a:t>
            </a:r>
            <a:r>
              <a:rPr lang="en-US" altLang="ko-KR" sz="998" dirty="0"/>
              <a:t>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ListView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 Source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Entity(path) &gt; </a:t>
            </a:r>
            <a:r>
              <a:rPr lang="en-US" altLang="ko-KR" sz="998" dirty="0" err="1"/>
              <a:t>VacationManagement.CavationRequest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98860"/>
            <a:ext cx="6529728" cy="34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507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Sort order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StartDate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03444"/>
            <a:ext cx="6489614" cy="28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430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Search 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&gt; Description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0"/>
            <a:ext cx="6417872" cy="310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747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StartDate</a:t>
            </a:r>
            <a:r>
              <a:rPr lang="en-US" altLang="ko-KR" sz="998" dirty="0"/>
              <a:t>, </a:t>
            </a:r>
            <a:r>
              <a:rPr lang="en-US" altLang="ko-KR" sz="998" dirty="0" err="1"/>
              <a:t>EndDate</a:t>
            </a:r>
            <a:r>
              <a:rPr lang="en-US" altLang="ko-KR" sz="998" dirty="0"/>
              <a:t> </a:t>
            </a:r>
            <a:r>
              <a:rPr lang="ko-KR" altLang="en-US" sz="998" dirty="0"/>
              <a:t>연결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81574"/>
            <a:ext cx="6343566" cy="29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40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applies to the following module roles &lt; administrator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Default rights for new members &lt; </a:t>
            </a:r>
            <a:r>
              <a:rPr lang="en-US" altLang="ko-KR" sz="998" dirty="0" err="1"/>
              <a:t>Read,Write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Read,Write</a:t>
            </a:r>
            <a:r>
              <a:rPr lang="en-US" altLang="ko-KR" sz="998" dirty="0"/>
              <a:t> </a:t>
            </a:r>
            <a:r>
              <a:rPr lang="ko-KR" altLang="en-US" sz="998" dirty="0"/>
              <a:t>버튼 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1"/>
            <a:ext cx="6386772" cy="39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635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VacationRequestDay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r>
              <a:rPr lang="en-US" altLang="ko-KR" sz="998" dirty="0"/>
              <a:t> 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applies to the following module roles &lt; administrator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Default rights for new members &lt; </a:t>
            </a:r>
            <a:r>
              <a:rPr lang="en-US" altLang="ko-KR" sz="998" dirty="0" err="1"/>
              <a:t>Read,Write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Read,Write</a:t>
            </a:r>
            <a:r>
              <a:rPr lang="en-US" altLang="ko-KR" sz="998" dirty="0"/>
              <a:t> </a:t>
            </a:r>
            <a:r>
              <a:rPr lang="ko-KR" altLang="en-US" sz="998" dirty="0"/>
              <a:t>버튼 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744" y="1477080"/>
            <a:ext cx="6417339" cy="45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821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아래에 </a:t>
            </a:r>
            <a:r>
              <a:rPr lang="en-US" altLang="ko-KR" sz="998" dirty="0"/>
              <a:t>Row</a:t>
            </a:r>
            <a:r>
              <a:rPr lang="ko-KR" altLang="en-US" sz="998" dirty="0"/>
              <a:t>에 </a:t>
            </a:r>
            <a:r>
              <a:rPr lang="en-US" altLang="ko-KR" sz="998" dirty="0" err="1"/>
              <a:t>Listview</a:t>
            </a:r>
            <a:r>
              <a:rPr lang="en-US" altLang="ko-KR" sz="998" dirty="0"/>
              <a:t>  </a:t>
            </a:r>
            <a:r>
              <a:rPr lang="ko-KR" altLang="en-US" sz="998" dirty="0"/>
              <a:t>추가 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Listview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 source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Entity (path) &lt; </a:t>
            </a:r>
            <a:r>
              <a:rPr lang="en-US" altLang="ko-KR" sz="998" dirty="0" err="1"/>
              <a:t>VacationManagement.VacationRequeset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Sort order, Search on </a:t>
            </a:r>
            <a:r>
              <a:rPr lang="ko-KR" altLang="en-US" sz="998" dirty="0"/>
              <a:t>위와 동일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1"/>
            <a:ext cx="6432084" cy="36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664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0"/>
            <a:ext cx="5666246" cy="471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4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App store</a:t>
            </a:r>
            <a:r>
              <a:rPr lang="ko-KR" altLang="en-US" sz="998" dirty="0"/>
              <a:t>로 이동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Enum</a:t>
            </a:r>
            <a:r>
              <a:rPr lang="en-US" altLang="ko-KR" sz="998" dirty="0"/>
              <a:t> </a:t>
            </a:r>
            <a:r>
              <a:rPr lang="ko-KR" altLang="en-US" sz="998" dirty="0"/>
              <a:t>으로 검색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Enum</a:t>
            </a:r>
            <a:r>
              <a:rPr lang="en-US" altLang="ko-KR" sz="998" dirty="0"/>
              <a:t> toggle </a:t>
            </a:r>
            <a:r>
              <a:rPr lang="ko-KR" altLang="en-US" sz="998" dirty="0"/>
              <a:t>다운로드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1"/>
            <a:ext cx="2143188" cy="20740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95612" y="1404283"/>
            <a:ext cx="193831" cy="20769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873736"/>
            <a:ext cx="6409318" cy="292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9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안에서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widget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Enum</a:t>
            </a:r>
            <a:r>
              <a:rPr lang="en-US" altLang="ko-KR" sz="998" dirty="0"/>
              <a:t> Toggle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5"/>
            <a:ext cx="3517248" cy="3586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09" y="3969046"/>
            <a:ext cx="3318021" cy="18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75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 </a:t>
            </a:r>
            <a:r>
              <a:rPr lang="ko-KR" altLang="en-US" sz="998" dirty="0"/>
              <a:t>버튼 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Show a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Page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Name: </a:t>
            </a:r>
            <a:r>
              <a:rPr lang="en-US" altLang="ko-KR" sz="998" dirty="0" err="1"/>
              <a:t>Account_NewEdit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Layout:  </a:t>
            </a:r>
            <a:r>
              <a:rPr lang="en-US" altLang="ko-KR" sz="998" dirty="0" err="1"/>
              <a:t>PopupLayout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Template: Blank</a:t>
            </a:r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/>
              <a:t>Account Overview – Edit</a:t>
            </a:r>
            <a:endParaRPr lang="ko-KR" altLang="en-US" sz="2177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772" y="1433732"/>
            <a:ext cx="6499844" cy="37045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721" y="1466468"/>
            <a:ext cx="3569192" cy="29193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0894" y="3535307"/>
            <a:ext cx="4337479" cy="26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9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Enum</a:t>
            </a:r>
            <a:r>
              <a:rPr lang="en-US" altLang="ko-KR" sz="998" dirty="0"/>
              <a:t> Toggle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Properties &gt; </a:t>
            </a:r>
            <a:r>
              <a:rPr lang="en-US" altLang="ko-KR" sz="998" dirty="0" err="1"/>
              <a:t>RequestType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Read-only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403440"/>
            <a:ext cx="6470276" cy="32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&lt; Images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이미지 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76" y="1480004"/>
            <a:ext cx="6330813" cy="32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147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 &gt; </a:t>
            </a:r>
            <a:r>
              <a:rPr lang="en-US" altLang="ko-KR" sz="998" dirty="0" err="1"/>
              <a:t>Home_Web</a:t>
            </a:r>
            <a:r>
              <a:rPr lang="en-US" altLang="ko-KR" sz="998" dirty="0"/>
              <a:t>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Enum</a:t>
            </a:r>
            <a:r>
              <a:rPr lang="en-US" altLang="ko-KR" sz="998" dirty="0"/>
              <a:t> Toggle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Values Edit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이미지 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403443"/>
            <a:ext cx="6443232" cy="40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388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 &gt; </a:t>
            </a:r>
            <a:r>
              <a:rPr lang="en-US" altLang="ko-KR" sz="998" dirty="0" err="1"/>
              <a:t>Home_Web</a:t>
            </a:r>
            <a:r>
              <a:rPr lang="en-US" altLang="ko-KR" sz="998" dirty="0"/>
              <a:t>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Enum</a:t>
            </a:r>
            <a:r>
              <a:rPr lang="en-US" altLang="ko-KR" sz="998" dirty="0"/>
              <a:t> Toggle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Values Edit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이미지 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403443"/>
            <a:ext cx="6443232" cy="40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2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 &gt; </a:t>
            </a:r>
            <a:r>
              <a:rPr lang="en-US" altLang="ko-KR" sz="998" dirty="0" err="1"/>
              <a:t>ENU_RequestType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ENU_RequestType</a:t>
            </a:r>
            <a:r>
              <a:rPr lang="ko-KR" altLang="en-US" sz="998" dirty="0"/>
              <a:t>의 </a:t>
            </a:r>
            <a:r>
              <a:rPr lang="en-US" altLang="ko-KR" sz="998" dirty="0"/>
              <a:t>Name </a:t>
            </a:r>
            <a:r>
              <a:rPr lang="ko-KR" altLang="en-US" sz="998" dirty="0"/>
              <a:t>과 </a:t>
            </a:r>
            <a:r>
              <a:rPr lang="en-US" altLang="ko-KR" sz="998" dirty="0" err="1"/>
              <a:t>EnumToolge</a:t>
            </a:r>
            <a:r>
              <a:rPr lang="en-US" altLang="ko-KR" sz="998" dirty="0"/>
              <a:t> </a:t>
            </a:r>
            <a:r>
              <a:rPr lang="ko-KR" altLang="en-US" sz="998" dirty="0"/>
              <a:t>의 </a:t>
            </a:r>
            <a:r>
              <a:rPr lang="en-US" altLang="ko-KR" sz="998" dirty="0"/>
              <a:t>Value</a:t>
            </a:r>
            <a:r>
              <a:rPr lang="ko-KR" altLang="en-US" sz="998" dirty="0"/>
              <a:t> </a:t>
            </a:r>
            <a:r>
              <a:rPr lang="en-US" altLang="ko-KR" sz="998" dirty="0" err="1"/>
              <a:t>Enum</a:t>
            </a:r>
            <a:r>
              <a:rPr lang="en-US" altLang="ko-KR" sz="998" dirty="0"/>
              <a:t> Key </a:t>
            </a:r>
            <a:r>
              <a:rPr lang="ko-KR" altLang="en-US" sz="998" dirty="0"/>
              <a:t>값을 </a:t>
            </a:r>
            <a:r>
              <a:rPr lang="en-US" altLang="ko-KR" sz="998" dirty="0"/>
              <a:t>Mapping</a:t>
            </a:r>
            <a:r>
              <a:rPr lang="ko-KR" altLang="en-US" sz="998" dirty="0"/>
              <a:t> 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81512"/>
            <a:ext cx="5084451" cy="28389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748" y="3356571"/>
            <a:ext cx="4694758" cy="27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408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 &gt; </a:t>
            </a:r>
            <a:r>
              <a:rPr lang="en-US" altLang="ko-KR" sz="998" dirty="0" err="1"/>
              <a:t>ENU_RequestType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ENU_RequestType</a:t>
            </a:r>
            <a:r>
              <a:rPr lang="ko-KR" altLang="en-US" sz="998" dirty="0"/>
              <a:t>의 </a:t>
            </a:r>
            <a:r>
              <a:rPr lang="en-US" altLang="ko-KR" sz="998" dirty="0"/>
              <a:t>Name </a:t>
            </a:r>
            <a:r>
              <a:rPr lang="ko-KR" altLang="en-US" sz="998" dirty="0"/>
              <a:t>과 </a:t>
            </a:r>
            <a:r>
              <a:rPr lang="en-US" altLang="ko-KR" sz="998" dirty="0" err="1"/>
              <a:t>EnumToolge</a:t>
            </a:r>
            <a:r>
              <a:rPr lang="en-US" altLang="ko-KR" sz="998" dirty="0"/>
              <a:t> </a:t>
            </a:r>
            <a:r>
              <a:rPr lang="ko-KR" altLang="en-US" sz="998" dirty="0"/>
              <a:t>의 </a:t>
            </a:r>
            <a:r>
              <a:rPr lang="en-US" altLang="ko-KR" sz="998" dirty="0"/>
              <a:t>Value</a:t>
            </a:r>
            <a:r>
              <a:rPr lang="ko-KR" altLang="en-US" sz="998" dirty="0"/>
              <a:t> </a:t>
            </a:r>
            <a:r>
              <a:rPr lang="en-US" altLang="ko-KR" sz="998" dirty="0" err="1"/>
              <a:t>Enum</a:t>
            </a:r>
            <a:r>
              <a:rPr lang="en-US" altLang="ko-KR" sz="998" dirty="0"/>
              <a:t> Key </a:t>
            </a:r>
            <a:r>
              <a:rPr lang="ko-KR" altLang="en-US" sz="998" dirty="0"/>
              <a:t>값을 </a:t>
            </a:r>
            <a:r>
              <a:rPr lang="en-US" altLang="ko-KR" sz="998" dirty="0"/>
              <a:t>Mapping</a:t>
            </a:r>
            <a:r>
              <a:rPr lang="ko-KR" altLang="en-US" sz="998" dirty="0"/>
              <a:t> 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81512"/>
            <a:ext cx="5084451" cy="28389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748" y="3356571"/>
            <a:ext cx="4694758" cy="27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602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Default picture &gt; Error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아래 </a:t>
            </a:r>
            <a:r>
              <a:rPr lang="en-US" altLang="ko-KR" sz="998" dirty="0"/>
              <a:t>Row </a:t>
            </a:r>
            <a:r>
              <a:rPr lang="ko-KR" altLang="en-US" sz="998" dirty="0"/>
              <a:t>에 </a:t>
            </a:r>
            <a:r>
              <a:rPr lang="en-US" altLang="ko-KR" sz="998" dirty="0" err="1"/>
              <a:t>Enum</a:t>
            </a:r>
            <a:r>
              <a:rPr lang="en-US" altLang="ko-KR" sz="998" dirty="0"/>
              <a:t> Toggle</a:t>
            </a:r>
            <a:r>
              <a:rPr lang="ko-KR" altLang="en-US" sz="998" dirty="0"/>
              <a:t> 복사 </a:t>
            </a:r>
            <a:r>
              <a:rPr lang="en-US" altLang="ko-KR" sz="998" dirty="0"/>
              <a:t>&gt; </a:t>
            </a:r>
            <a:r>
              <a:rPr lang="ko-KR" altLang="en-US" sz="998" dirty="0" err="1"/>
              <a:t>붙여넣기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Home page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501676"/>
            <a:ext cx="6335013" cy="30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387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ValidationManagement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r>
              <a:rPr lang="ko-KR" altLang="en-US" sz="998" dirty="0"/>
              <a:t> </a:t>
            </a:r>
            <a:r>
              <a:rPr lang="en-US" altLang="ko-KR" sz="998" dirty="0"/>
              <a:t>&gt; Add Folder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Wizard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Wizard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Wizards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Wizard Progress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Page name &gt; </a:t>
            </a:r>
            <a:r>
              <a:rPr lang="en-US" altLang="ko-KR" sz="998" dirty="0" err="1"/>
              <a:t>VacationRequest_Wizard_Step</a:t>
            </a:r>
            <a:r>
              <a:rPr lang="en-US" altLang="ko-KR" sz="998" dirty="0"/>
              <a:t> 1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Navigation layout &gt; </a:t>
            </a:r>
            <a:r>
              <a:rPr lang="en-US" altLang="ko-KR" sz="998" dirty="0" err="1"/>
              <a:t>Atals_TopBaar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 후 </a:t>
            </a:r>
            <a:r>
              <a:rPr lang="en-US" altLang="ko-KR" sz="998" dirty="0"/>
              <a:t>Step4 layout </a:t>
            </a:r>
            <a:r>
              <a:rPr lang="ko-KR" altLang="en-US" sz="998" dirty="0"/>
              <a:t>삭제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pages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66414"/>
            <a:ext cx="6501701" cy="35955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9354" y="4230308"/>
            <a:ext cx="2848527" cy="181989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  <p:cxnSp>
        <p:nvCxnSpPr>
          <p:cNvPr id="9" name="직선 화살표 연결선 14"/>
          <p:cNvCxnSpPr>
            <a:stCxn id="3" idx="2"/>
            <a:endCxn id="4" idx="1"/>
          </p:cNvCxnSpPr>
          <p:nvPr/>
        </p:nvCxnSpPr>
        <p:spPr>
          <a:xfrm rot="16200000" flipH="1">
            <a:off x="5229045" y="4899946"/>
            <a:ext cx="78293" cy="402324"/>
          </a:xfrm>
          <a:prstGeom prst="bentConnector2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211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VacationRequest_Wizard_Step1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Duplication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VacationRequest_Wizard_Step1_2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Rename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VacationRequese_Wizard_Step2 </a:t>
            </a:r>
            <a:r>
              <a:rPr lang="ko-KR" altLang="en-US" sz="998" dirty="0"/>
              <a:t>로 이름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 후 </a:t>
            </a:r>
            <a:r>
              <a:rPr lang="en-US" altLang="ko-KR" sz="998" dirty="0"/>
              <a:t>Step4 layout </a:t>
            </a:r>
            <a:r>
              <a:rPr lang="ko-KR" altLang="en-US" sz="998" dirty="0"/>
              <a:t>삭제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pages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497941"/>
            <a:ext cx="6310581" cy="33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28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VacationRequest_Wizard_Step1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Step 1 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Properties &gt; Class &gt; wizard-step wizard-step-active  </a:t>
            </a:r>
            <a:r>
              <a:rPr lang="ko-KR" altLang="en-US" sz="998" dirty="0"/>
              <a:t>으로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Step 2 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Properties &gt; Class &gt; wizard-step </a:t>
            </a:r>
            <a:r>
              <a:rPr lang="ko-KR" altLang="en-US" sz="998" dirty="0"/>
              <a:t>으로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Step 3 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Properties &gt; Class &gt; wizard-step </a:t>
            </a:r>
            <a:r>
              <a:rPr lang="ko-KR" altLang="en-US" sz="998" dirty="0"/>
              <a:t>으로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pages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20019"/>
            <a:ext cx="6529728" cy="39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team member </a:t>
            </a:r>
            <a:r>
              <a:rPr lang="ko-KR" altLang="en-US" sz="998" dirty="0"/>
              <a:t>버튼 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Create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Entity(path) &gt; Account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page &gt; </a:t>
            </a:r>
            <a:r>
              <a:rPr lang="en-US" altLang="ko-KR" sz="998" dirty="0" err="1"/>
              <a:t>Account_NewEdit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0" indent="0" defTabSz="414748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998" dirty="0">
                <a:solidFill>
                  <a:prstClr val="black"/>
                </a:solidFill>
              </a:rPr>
              <a:t>※ </a:t>
            </a:r>
            <a:r>
              <a:rPr lang="en-US" altLang="ko-KR" sz="998" dirty="0" err="1">
                <a:solidFill>
                  <a:prstClr val="black"/>
                </a:solidFill>
              </a:rPr>
              <a:t>NewEdit</a:t>
            </a:r>
            <a:r>
              <a:rPr lang="ko-KR" altLang="en-US" sz="998" dirty="0">
                <a:solidFill>
                  <a:prstClr val="black"/>
                </a:solidFill>
              </a:rPr>
              <a:t>를 만드는 법을 설명</a:t>
            </a:r>
            <a:r>
              <a:rPr lang="en-US" altLang="ko-KR" sz="998" dirty="0">
                <a:solidFill>
                  <a:prstClr val="black"/>
                </a:solidFill>
              </a:rPr>
              <a:t>, </a:t>
            </a:r>
            <a:r>
              <a:rPr lang="ko-KR" altLang="en-US" sz="998" dirty="0">
                <a:solidFill>
                  <a:prstClr val="black"/>
                </a:solidFill>
              </a:rPr>
              <a:t>해당 프로젝트에서는 </a:t>
            </a:r>
            <a:endParaRPr lang="en-US" altLang="ko-KR" sz="998" dirty="0">
              <a:solidFill>
                <a:prstClr val="black"/>
              </a:solidFill>
            </a:endParaRPr>
          </a:p>
          <a:p>
            <a:pPr marL="0" indent="0" defTabSz="414748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998" dirty="0">
                <a:solidFill>
                  <a:prstClr val="black"/>
                </a:solidFill>
              </a:rPr>
              <a:t>Call a </a:t>
            </a:r>
            <a:r>
              <a:rPr lang="en-US" altLang="ko-KR" sz="998" dirty="0" err="1">
                <a:solidFill>
                  <a:prstClr val="black"/>
                </a:solidFill>
              </a:rPr>
              <a:t>microflow</a:t>
            </a:r>
            <a:r>
              <a:rPr lang="ko-KR" altLang="en-US" sz="998" dirty="0">
                <a:solidFill>
                  <a:prstClr val="black"/>
                </a:solidFill>
              </a:rPr>
              <a:t>를 이용하여 </a:t>
            </a:r>
            <a:r>
              <a:rPr lang="en-US" altLang="ko-KR" sz="998" dirty="0" err="1">
                <a:solidFill>
                  <a:prstClr val="black"/>
                </a:solidFill>
              </a:rPr>
              <a:t>Administration.NewAccount</a:t>
            </a:r>
            <a:r>
              <a:rPr lang="en-US" altLang="ko-KR" sz="998" dirty="0">
                <a:solidFill>
                  <a:prstClr val="black"/>
                </a:solidFill>
              </a:rPr>
              <a:t> </a:t>
            </a:r>
            <a:r>
              <a:rPr lang="ko-KR" altLang="en-US" sz="998" dirty="0">
                <a:solidFill>
                  <a:prstClr val="black"/>
                </a:solidFill>
              </a:rPr>
              <a:t>로 연결 하여 </a:t>
            </a:r>
            <a:r>
              <a:rPr lang="en-US" altLang="ko-KR" sz="998" dirty="0">
                <a:solidFill>
                  <a:prstClr val="black"/>
                </a:solidFill>
              </a:rPr>
              <a:t>OOTB </a:t>
            </a:r>
            <a:r>
              <a:rPr lang="ko-KR" altLang="en-US" sz="998" dirty="0">
                <a:solidFill>
                  <a:prstClr val="black"/>
                </a:solidFill>
              </a:rPr>
              <a:t>기능을 이용</a:t>
            </a:r>
            <a:endParaRPr lang="en-US" altLang="ko-KR" sz="998" dirty="0">
              <a:solidFill>
                <a:prstClr val="black"/>
              </a:solidFill>
            </a:endParaRPr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6" y="697839"/>
            <a:ext cx="7464029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Account Overview – Add team member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346023"/>
            <a:ext cx="4739073" cy="38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20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VacationRequest_Wizard_Step3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Step 1 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Properties &gt; Class &gt; wizard-step wizard-step-visited 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Step 2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Properties &gt; Class &gt; wizard-step wizard-step-visited 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Step 3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properties &gt; Class &gt; wizard-step wizard-step-active 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pages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452536"/>
            <a:ext cx="6424477" cy="32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03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VacationRequest_Wizard_Step3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Title Layout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Extract snippet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 </a:t>
            </a:r>
            <a:r>
              <a:rPr lang="en-US" altLang="ko-KR" sz="998" dirty="0" err="1"/>
              <a:t>SNP_WizardHeader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pages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4"/>
            <a:ext cx="4018477" cy="24370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0529" y="3739883"/>
            <a:ext cx="6245379" cy="237213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  <p:cxnSp>
        <p:nvCxnSpPr>
          <p:cNvPr id="9" name="직선 화살표 연결선 14"/>
          <p:cNvCxnSpPr>
            <a:stCxn id="3" idx="1"/>
            <a:endCxn id="4" idx="1"/>
          </p:cNvCxnSpPr>
          <p:nvPr/>
        </p:nvCxnSpPr>
        <p:spPr>
          <a:xfrm rot="10800000" flipH="1" flipV="1">
            <a:off x="1816183" y="2621947"/>
            <a:ext cx="284350" cy="2303998"/>
          </a:xfrm>
          <a:prstGeom prst="bentConnector3">
            <a:avLst>
              <a:gd name="adj1" fmla="val -72930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195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VacationRequest_Wizard_Step1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Title Layout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widget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Snippet Call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SNP_WIzardHeader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기존의 </a:t>
            </a:r>
            <a:r>
              <a:rPr lang="en-US" altLang="ko-KR" sz="998" dirty="0"/>
              <a:t>Header </a:t>
            </a:r>
            <a:r>
              <a:rPr lang="ko-KR" altLang="en-US" sz="998" dirty="0"/>
              <a:t>삭제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Step2, Step3 </a:t>
            </a:r>
            <a:r>
              <a:rPr lang="ko-KR" altLang="en-US" sz="998" dirty="0"/>
              <a:t>동일하게 진행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pages</a:t>
            </a:r>
            <a:endParaRPr lang="ko-KR" altLang="en-US" sz="2177" dirty="0"/>
          </a:p>
        </p:txBody>
      </p:sp>
      <p:cxnSp>
        <p:nvCxnSpPr>
          <p:cNvPr id="9" name="직선 화살표 연결선 14"/>
          <p:cNvCxnSpPr>
            <a:stCxn id="2" idx="1"/>
            <a:endCxn id="5" idx="1"/>
          </p:cNvCxnSpPr>
          <p:nvPr/>
        </p:nvCxnSpPr>
        <p:spPr>
          <a:xfrm rot="10800000" flipV="1">
            <a:off x="1816178" y="2316601"/>
            <a:ext cx="11521" cy="2122705"/>
          </a:xfrm>
          <a:prstGeom prst="bentConnector3">
            <a:avLst>
              <a:gd name="adj1" fmla="val 1800000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79" y="1494180"/>
            <a:ext cx="4480753" cy="1644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78" y="3488828"/>
            <a:ext cx="2350265" cy="1900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827" y="3151840"/>
            <a:ext cx="2626767" cy="2574923"/>
          </a:xfrm>
          <a:prstGeom prst="rect">
            <a:avLst/>
          </a:prstGeom>
        </p:spPr>
      </p:pic>
      <p:cxnSp>
        <p:nvCxnSpPr>
          <p:cNvPr id="16" name="직선 화살표 연결선 14"/>
          <p:cNvCxnSpPr>
            <a:stCxn id="5" idx="3"/>
            <a:endCxn id="6" idx="1"/>
          </p:cNvCxnSpPr>
          <p:nvPr/>
        </p:nvCxnSpPr>
        <p:spPr>
          <a:xfrm flipV="1">
            <a:off x="4166447" y="4439306"/>
            <a:ext cx="1483384" cy="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6260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</a:t>
            </a:r>
            <a:r>
              <a:rPr lang="en-US" altLang="ko-KR" sz="998" dirty="0" err="1"/>
              <a:t>SNP_WizardHeader</a:t>
            </a:r>
            <a:r>
              <a:rPr lang="en-US" altLang="ko-KR" sz="998" dirty="0"/>
              <a:t>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Title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Request time off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Sub Title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Complete the three steps below to submit a request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Wizards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Title Layout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widget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Snippet Call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SNP_WIzardHeader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기존의 </a:t>
            </a:r>
            <a:r>
              <a:rPr lang="en-US" altLang="ko-KR" sz="998" dirty="0"/>
              <a:t>Header </a:t>
            </a:r>
            <a:r>
              <a:rPr lang="ko-KR" altLang="en-US" sz="998" dirty="0"/>
              <a:t>삭제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Configure pages</a:t>
            </a:r>
            <a:endParaRPr lang="ko-KR" altLang="en-US" sz="2177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403445"/>
            <a:ext cx="6547950" cy="217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521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VacationRequest_Wizard_Step1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Dataview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(path) &gt; </a:t>
            </a:r>
            <a:r>
              <a:rPr lang="en-US" altLang="ko-KR" sz="998" dirty="0" err="1"/>
              <a:t>VacationManagement.VacationRequest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Properties &gt; General &gt; Show footer &gt; Yes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Configure pages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35370"/>
            <a:ext cx="6390628" cy="28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053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VacationRequest_Wizard_Step1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Configure pages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7501"/>
            <a:ext cx="3992518" cy="46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274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VacationRequest_Wizard_Step2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Configure pages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387600"/>
            <a:ext cx="3615470" cy="48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812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VacationRequest_Wizard_Step2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Configure pages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387600"/>
            <a:ext cx="3615470" cy="48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012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VacationRequest_Wizard_Step1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Properties &gt; Visible for &gt; Employee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Step2, Step3 </a:t>
            </a:r>
            <a:r>
              <a:rPr lang="ko-KR" altLang="en-US" sz="998" dirty="0"/>
              <a:t>동일하게 적용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Configure pages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346027"/>
            <a:ext cx="6529728" cy="409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92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VacationRequest_Wizard_Step1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Connector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Start date, End date, Request type, </a:t>
            </a:r>
            <a:r>
              <a:rPr lang="ko-KR" altLang="en-US" sz="998" dirty="0"/>
              <a:t>배치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Textbox</a:t>
            </a:r>
            <a:r>
              <a:rPr lang="ko-KR" altLang="en-US" sz="998" dirty="0"/>
              <a:t>를 추가하여 </a:t>
            </a:r>
            <a:r>
              <a:rPr lang="en-US" altLang="ko-KR" sz="998" dirty="0" err="1"/>
              <a:t>Entitiy</a:t>
            </a:r>
            <a:r>
              <a:rPr lang="ko-KR" altLang="en-US" sz="998" dirty="0"/>
              <a:t>를 </a:t>
            </a:r>
            <a:r>
              <a:rPr lang="en-US" altLang="ko-KR" sz="998" dirty="0"/>
              <a:t>Description</a:t>
            </a:r>
            <a:r>
              <a:rPr lang="ko-KR" altLang="en-US" sz="998" dirty="0"/>
              <a:t>으로 연결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Title &gt; Request time off 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1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3236" y="1407500"/>
            <a:ext cx="6280290" cy="40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Account_NewEdit</a:t>
            </a:r>
            <a:r>
              <a:rPr lang="en-US" altLang="ko-KR" sz="998" dirty="0"/>
              <a:t> Page </a:t>
            </a:r>
            <a:r>
              <a:rPr lang="ko-KR" altLang="en-US" sz="998" dirty="0"/>
              <a:t>오픈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 view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추가한 </a:t>
            </a:r>
            <a:r>
              <a:rPr lang="en-US" altLang="ko-KR" sz="998" dirty="0"/>
              <a:t>Data view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(path) &gt; Account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 view </a:t>
            </a:r>
            <a:r>
              <a:rPr lang="ko-KR" altLang="en-US" sz="998" dirty="0"/>
              <a:t>설정 후 구성 된 </a:t>
            </a:r>
            <a:r>
              <a:rPr lang="en-US" altLang="ko-KR" sz="998" dirty="0"/>
              <a:t>layout  </a:t>
            </a:r>
            <a:r>
              <a:rPr lang="ko-KR" altLang="en-US" sz="998" dirty="0"/>
              <a:t>확인</a:t>
            </a:r>
            <a:endParaRPr lang="en-US" altLang="ko-KR" sz="998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Account </a:t>
            </a:r>
            <a:r>
              <a:rPr lang="en-US" altLang="ko-KR" sz="2177" dirty="0" err="1"/>
              <a:t>NewEdit</a:t>
            </a:r>
            <a:r>
              <a:rPr lang="en-US" altLang="ko-KR" sz="2177" dirty="0"/>
              <a:t> 1</a:t>
            </a:r>
            <a:endParaRPr lang="ko-KR" altLang="en-US" sz="2177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52" y="1346027"/>
            <a:ext cx="4496557" cy="36351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638" y="2686555"/>
            <a:ext cx="3989630" cy="34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560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Cancel Request </a:t>
            </a:r>
            <a:r>
              <a:rPr lang="ko-KR" altLang="en-US" sz="998" dirty="0"/>
              <a:t>버튼 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</a:t>
            </a:r>
            <a:r>
              <a:rPr lang="en-US" altLang="ko-KR" sz="998" dirty="0" err="1"/>
              <a:t>Cancle</a:t>
            </a:r>
            <a:r>
              <a:rPr lang="en-US" altLang="ko-KR" sz="998" dirty="0"/>
              <a:t> changes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1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17228"/>
            <a:ext cx="6529728" cy="43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757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VacationRequestDay_VacationRequest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Delete</a:t>
            </a:r>
            <a:r>
              <a:rPr lang="ko-KR" altLang="en-US" sz="998" dirty="0"/>
              <a:t> </a:t>
            </a:r>
            <a:r>
              <a:rPr lang="en-US" altLang="ko-KR" sz="998" dirty="0"/>
              <a:t>“</a:t>
            </a:r>
            <a:r>
              <a:rPr lang="en-US" altLang="ko-KR" sz="998" dirty="0" err="1"/>
              <a:t>VacationRequestDay</a:t>
            </a:r>
            <a:r>
              <a:rPr lang="en-US" altLang="ko-KR" sz="998" dirty="0"/>
              <a:t>’ object(s) as well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1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5"/>
            <a:ext cx="6411156" cy="37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049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VacationRequest_Wizard_Step1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Next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 Action &gt; Call a </a:t>
            </a:r>
            <a:r>
              <a:rPr lang="en-US" altLang="ko-KR" sz="998" dirty="0" err="1"/>
              <a:t>Microflow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Wizard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ACT_VacationRequest_GenerateVacationDays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1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93988"/>
            <a:ext cx="6431062" cy="293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599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ACT_VacationRequest_GenerateVacationDays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Allowed roles &gt; Employee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1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545766"/>
            <a:ext cx="6529728" cy="342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349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Type &gt; Show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to pass &gt; 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Page &gt; VacationRequest_Wizard_Step2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1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4"/>
            <a:ext cx="6462181" cy="344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491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Home_Web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Vacation Request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 Action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Create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(path) &gt; </a:t>
            </a:r>
            <a:r>
              <a:rPr lang="en-US" altLang="ko-KR" sz="998" dirty="0" err="1"/>
              <a:t>VacationManagement.VacationRequest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page &gt; VacationManagement.VacationRequest_Wizard_Step1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1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2"/>
            <a:ext cx="6396198" cy="29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2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ACT_VacationRequest_GenerateVacationDays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Decision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</a:t>
            </a:r>
            <a:r>
              <a:rPr lang="en-US" altLang="ko-KR" sz="998" dirty="0" err="1"/>
              <a:t>Datas</a:t>
            </a:r>
            <a:r>
              <a:rPr lang="en-US" altLang="ko-KR" sz="998" dirty="0"/>
              <a:t> filled in?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&gt; 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StartDate</a:t>
            </a:r>
            <a:r>
              <a:rPr lang="en-US" altLang="ko-KR" sz="998" dirty="0"/>
              <a:t> != empty and 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EndDate</a:t>
            </a:r>
            <a:r>
              <a:rPr lang="en-US" altLang="ko-KR" sz="998" dirty="0"/>
              <a:t> != empty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403444"/>
            <a:ext cx="5181784" cy="45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0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</a:t>
            </a:r>
            <a:r>
              <a:rPr lang="ko-KR" altLang="en-US" sz="998" dirty="0"/>
              <a:t>오른쪽 과 아래방향으로 </a:t>
            </a:r>
            <a:r>
              <a:rPr lang="en-US" altLang="ko-KR" sz="998" dirty="0"/>
              <a:t>Condition Value </a:t>
            </a:r>
            <a:r>
              <a:rPr lang="ko-KR" altLang="en-US" sz="998" dirty="0"/>
              <a:t>삽입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39" y="1403444"/>
            <a:ext cx="5064145" cy="30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615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type &gt;  Show message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Template &gt; Please make sure the start and end date are selected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613406"/>
            <a:ext cx="3249349" cy="381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028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type &gt;  Create Variable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 type &gt; Date and time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Variable name &gt; </a:t>
            </a:r>
            <a:r>
              <a:rPr lang="en-US" altLang="ko-KR" sz="998" dirty="0" err="1"/>
              <a:t>RequestedDate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StartDate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06" y="1403441"/>
            <a:ext cx="6390445" cy="30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21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Visible for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Administrator </a:t>
            </a:r>
            <a:r>
              <a:rPr lang="ko-KR" altLang="en-US" sz="998" dirty="0"/>
              <a:t>체크 후 </a:t>
            </a:r>
            <a:r>
              <a:rPr lang="en-US" altLang="ko-KR" sz="998" dirty="0"/>
              <a:t>OK 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Account </a:t>
            </a:r>
            <a:r>
              <a:rPr lang="en-US" altLang="ko-KR" sz="2177" dirty="0" err="1"/>
              <a:t>NewEdit</a:t>
            </a:r>
            <a:r>
              <a:rPr lang="en-US" altLang="ko-KR" sz="2177" dirty="0"/>
              <a:t> 2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640451"/>
            <a:ext cx="6353233" cy="382415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107162" y="3041196"/>
            <a:ext cx="1062253" cy="1276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6772943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Merge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type &gt;  Create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VacationManagement.VacationRequestDay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Date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</a:t>
            </a:r>
            <a:r>
              <a:rPr lang="en-US" altLang="ko-KR" sz="998" dirty="0" err="1"/>
              <a:t>RequestedDate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337440"/>
            <a:ext cx="6441321" cy="30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143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Decision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type &gt;  Create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Password  end date?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&gt; $</a:t>
            </a:r>
            <a:r>
              <a:rPr lang="en-US" altLang="ko-KR" sz="998" dirty="0" err="1"/>
              <a:t>RequestedDate</a:t>
            </a:r>
            <a:r>
              <a:rPr lang="en-US" altLang="ko-KR" sz="998" dirty="0"/>
              <a:t> &gt;= 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EndDate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237" y="1476605"/>
            <a:ext cx="6346273" cy="36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191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</a:t>
            </a:r>
            <a:r>
              <a:rPr lang="ko-KR" altLang="en-US" sz="998" dirty="0"/>
              <a:t>위로 드래그 후 </a:t>
            </a: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type &gt;  change variable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Variable &gt; </a:t>
            </a:r>
            <a:r>
              <a:rPr lang="en-US" altLang="ko-KR" sz="998" dirty="0" err="1"/>
              <a:t>RequestedDate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</a:t>
            </a:r>
            <a:r>
              <a:rPr lang="en-US" altLang="ko-KR" sz="998" dirty="0" err="1"/>
              <a:t>addDays</a:t>
            </a:r>
            <a:r>
              <a:rPr lang="en-US" altLang="ko-KR" sz="998" dirty="0"/>
              <a:t>($</a:t>
            </a:r>
            <a:r>
              <a:rPr lang="en-US" altLang="ko-KR" sz="998" dirty="0" err="1"/>
              <a:t>RequestedDate</a:t>
            </a:r>
            <a:r>
              <a:rPr lang="en-US" altLang="ko-KR" sz="998" dirty="0"/>
              <a:t>, 1)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Merge</a:t>
            </a:r>
            <a:r>
              <a:rPr lang="ko-KR" altLang="en-US" sz="998" dirty="0"/>
              <a:t>와 연결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672906"/>
            <a:ext cx="6405624" cy="2790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82" y="4023162"/>
            <a:ext cx="2778100" cy="215372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  <p:cxnSp>
        <p:nvCxnSpPr>
          <p:cNvPr id="9" name="직선 화살표 연결선 14"/>
          <p:cNvCxnSpPr>
            <a:stCxn id="2" idx="2"/>
            <a:endCxn id="4" idx="3"/>
          </p:cNvCxnSpPr>
          <p:nvPr/>
        </p:nvCxnSpPr>
        <p:spPr>
          <a:xfrm rot="5400000">
            <a:off x="4426031" y="4507064"/>
            <a:ext cx="637118" cy="548815"/>
          </a:xfrm>
          <a:prstGeom prst="bentConnector2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2378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생성된 </a:t>
            </a:r>
            <a:r>
              <a:rPr lang="en-US" altLang="ko-KR" sz="998" dirty="0"/>
              <a:t>Decision </a:t>
            </a:r>
            <a:r>
              <a:rPr lang="ko-KR" altLang="en-US" sz="998" dirty="0"/>
              <a:t>에 연결되는 </a:t>
            </a:r>
            <a:r>
              <a:rPr lang="en-US" altLang="ko-KR" sz="998" dirty="0" err="1"/>
              <a:t>Sequece</a:t>
            </a:r>
            <a:r>
              <a:rPr lang="en-US" altLang="ko-KR" sz="998" dirty="0"/>
              <a:t> flow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591263"/>
            <a:ext cx="6462181" cy="27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293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type &gt;  Close page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03440"/>
            <a:ext cx="6529728" cy="25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206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VacationRequest_Wizard_Step2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하단의 </a:t>
            </a:r>
            <a:r>
              <a:rPr lang="en-US" altLang="ko-KR" sz="998" dirty="0" err="1"/>
              <a:t>dataview</a:t>
            </a:r>
            <a:r>
              <a:rPr lang="en-US" altLang="ko-KR" sz="998" dirty="0"/>
              <a:t> </a:t>
            </a:r>
            <a:r>
              <a:rPr lang="ko-KR" altLang="en-US" sz="998" dirty="0"/>
              <a:t>에 </a:t>
            </a:r>
            <a:r>
              <a:rPr lang="en-US" altLang="ko-KR" sz="998" dirty="0" err="1"/>
              <a:t>StartDate</a:t>
            </a:r>
            <a:r>
              <a:rPr lang="en-US" altLang="ko-KR" sz="998" dirty="0"/>
              <a:t>, </a:t>
            </a:r>
            <a:r>
              <a:rPr lang="en-US" altLang="ko-KR" sz="998" dirty="0" err="1"/>
              <a:t>EnddDate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ListView</a:t>
            </a:r>
            <a:r>
              <a:rPr lang="en-US" altLang="ko-KR" sz="998" dirty="0"/>
              <a:t>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ListView</a:t>
            </a:r>
            <a:r>
              <a:rPr lang="en-US" altLang="ko-KR" sz="998" dirty="0"/>
              <a:t>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DataSorce</a:t>
            </a:r>
            <a:r>
              <a:rPr lang="en-US" altLang="ko-KR" sz="998" dirty="0"/>
              <a:t> &lt; Association &lt;  Select </a:t>
            </a:r>
            <a:r>
              <a:rPr lang="ko-KR" altLang="en-US" sz="998" dirty="0"/>
              <a:t>클릭</a:t>
            </a:r>
            <a:r>
              <a:rPr lang="en-US" altLang="ko-KR" sz="998" dirty="0"/>
              <a:t> &lt; </a:t>
            </a:r>
            <a:r>
              <a:rPr lang="en-US" altLang="ko-KR" sz="998" dirty="0" err="1"/>
              <a:t>VacationRequestDay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dataview</a:t>
            </a:r>
            <a:r>
              <a:rPr lang="ko-KR" altLang="en-US" sz="998" dirty="0"/>
              <a:t>에 </a:t>
            </a:r>
            <a:r>
              <a:rPr lang="en-US" altLang="ko-KR" sz="998" dirty="0"/>
              <a:t>Date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Properties &gt; connector &gt; Hours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Date, Hours layout grid</a:t>
            </a:r>
            <a:r>
              <a:rPr lang="ko-KR" altLang="en-US" sz="998" dirty="0"/>
              <a:t>를 이용하여 </a:t>
            </a: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1" y="1491682"/>
            <a:ext cx="6431027" cy="27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415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Previous </a:t>
            </a:r>
            <a:r>
              <a:rPr lang="ko-KR" altLang="en-US" sz="998" dirty="0"/>
              <a:t>버튼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 Action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Show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VacationRequest_Wizard_Step1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2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403440"/>
            <a:ext cx="6386354" cy="32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961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ACT_VacationRequest_GenerateVacationDays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Association &gt; </a:t>
            </a:r>
            <a:r>
              <a:rPr lang="en-US" altLang="ko-KR" sz="998" dirty="0" err="1"/>
              <a:t>VacationRequestDay_VacationRequest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 generating duplication days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36" y="1403444"/>
            <a:ext cx="6201599" cy="31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67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Delete Object(s)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of List &gt; </a:t>
            </a:r>
            <a:r>
              <a:rPr lang="en-US" altLang="ko-KR" sz="998" dirty="0" err="1"/>
              <a:t>VacationRequestDayList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Refresh in client &gt; Yes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 generating duplication days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95861"/>
            <a:ext cx="6103986" cy="44144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59" y="3772667"/>
            <a:ext cx="3032879" cy="12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97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Decision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weekday?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&gt; </a:t>
            </a:r>
            <a:r>
              <a:rPr lang="en-US" altLang="ko-KR" sz="998" dirty="0" err="1"/>
              <a:t>parseInteger</a:t>
            </a:r>
            <a:r>
              <a:rPr lang="en-US" altLang="ko-KR" sz="998" dirty="0"/>
              <a:t>(</a:t>
            </a:r>
            <a:r>
              <a:rPr lang="en-US" altLang="ko-KR" sz="998" dirty="0" err="1"/>
              <a:t>formatDateTime</a:t>
            </a:r>
            <a:r>
              <a:rPr lang="en-US" altLang="ko-KR" sz="998" dirty="0"/>
              <a:t>($</a:t>
            </a:r>
            <a:r>
              <a:rPr lang="en-US" altLang="ko-KR" sz="998" dirty="0" err="1"/>
              <a:t>RequestedDate</a:t>
            </a:r>
            <a:r>
              <a:rPr lang="en-US" altLang="ko-KR" sz="998" dirty="0"/>
              <a:t>,'u'))&lt; 6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 generating duplication days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346026"/>
            <a:ext cx="5714717" cy="4783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62" y="3394828"/>
            <a:ext cx="4854535" cy="28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Delete </a:t>
            </a:r>
            <a:r>
              <a:rPr lang="ko-KR" altLang="en-US" sz="998" dirty="0"/>
              <a:t>버튼 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Delete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Account Overview – Delete</a:t>
            </a:r>
            <a:endParaRPr lang="ko-KR" altLang="en-US" sz="2177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36" y="1403442"/>
            <a:ext cx="4766442" cy="36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074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Condition value &gt; true </a:t>
            </a:r>
            <a:r>
              <a:rPr lang="ko-KR" altLang="en-US" sz="998" dirty="0"/>
              <a:t>추가</a:t>
            </a:r>
            <a:r>
              <a:rPr lang="en-US" altLang="ko-KR" sz="998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 generating duplication days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474764"/>
            <a:ext cx="4390078" cy="377650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56" y="4342444"/>
            <a:ext cx="2350593" cy="164195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  <p:cxnSp>
        <p:nvCxnSpPr>
          <p:cNvPr id="11" name="직선 화살표 연결선 14"/>
          <p:cNvCxnSpPr>
            <a:stCxn id="5" idx="3"/>
            <a:endCxn id="6" idx="0"/>
          </p:cNvCxnSpPr>
          <p:nvPr/>
        </p:nvCxnSpPr>
        <p:spPr>
          <a:xfrm>
            <a:off x="6206258" y="3363016"/>
            <a:ext cx="304495" cy="979424"/>
          </a:xfrm>
          <a:prstGeom prst="bentConnector2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5510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Create </a:t>
            </a:r>
            <a:r>
              <a:rPr lang="en-US" altLang="ko-KR" sz="998" dirty="0" err="1"/>
              <a:t>VacatopmReqestDay</a:t>
            </a:r>
            <a:r>
              <a:rPr lang="en-US" altLang="ko-KR" sz="998" dirty="0"/>
              <a:t> 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Hours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8 </a:t>
            </a:r>
            <a:r>
              <a:rPr lang="ko-KR" altLang="en-US" sz="998" dirty="0"/>
              <a:t>입력</a:t>
            </a:r>
            <a:r>
              <a:rPr lang="en-US" altLang="ko-KR" sz="998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 generating duplication days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1" y="1403444"/>
            <a:ext cx="4171615" cy="20233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985" y="3556558"/>
            <a:ext cx="3710330" cy="25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374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Create </a:t>
            </a:r>
            <a:r>
              <a:rPr lang="en-US" altLang="ko-KR" sz="998" dirty="0" err="1"/>
              <a:t>VacationRequestDay</a:t>
            </a:r>
            <a:r>
              <a:rPr lang="en-US" altLang="ko-KR" sz="998" dirty="0"/>
              <a:t> Activity </a:t>
            </a:r>
            <a:r>
              <a:rPr lang="ko-KR" altLang="en-US" sz="998" dirty="0"/>
              <a:t>복사 </a:t>
            </a:r>
            <a:r>
              <a:rPr lang="en-US" altLang="ko-KR" sz="998" dirty="0"/>
              <a:t>&gt; </a:t>
            </a:r>
            <a:r>
              <a:rPr lang="ko-KR" altLang="en-US" sz="998" dirty="0" err="1"/>
              <a:t>붙여넣기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</a:t>
            </a:r>
            <a:r>
              <a:rPr lang="ko-KR" altLang="en-US" sz="998" dirty="0"/>
              <a:t>에서 드래그 하여 복사 한  </a:t>
            </a:r>
            <a:r>
              <a:rPr lang="en-US" altLang="ko-KR" sz="998" dirty="0"/>
              <a:t>Activity</a:t>
            </a:r>
            <a:r>
              <a:rPr lang="ko-KR" altLang="en-US" sz="998" dirty="0"/>
              <a:t>와 연결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 generating duplication days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4"/>
            <a:ext cx="3878727" cy="27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540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복사 한 </a:t>
            </a:r>
            <a:r>
              <a:rPr lang="en-US" altLang="ko-KR" sz="998" dirty="0"/>
              <a:t>Activity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name &gt; </a:t>
            </a:r>
            <a:r>
              <a:rPr lang="en-US" altLang="ko-KR" sz="998" dirty="0" err="1"/>
              <a:t>NewVacationRequestDay_Weekend</a:t>
            </a:r>
            <a:r>
              <a:rPr lang="en-US" altLang="ko-KR" sz="998" dirty="0"/>
              <a:t> 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Hours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0</a:t>
            </a:r>
            <a:r>
              <a:rPr lang="ko-KR" altLang="en-US" sz="998" dirty="0"/>
              <a:t>으로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 generating duplication days</a:t>
            </a:r>
            <a:endParaRPr lang="ko-KR" altLang="en-US" sz="2177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737819"/>
            <a:ext cx="6076649" cy="32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78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Merge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이전에 생성한 </a:t>
            </a:r>
            <a:r>
              <a:rPr lang="en-US" altLang="ko-KR" sz="998" dirty="0"/>
              <a:t>Activity</a:t>
            </a:r>
            <a:r>
              <a:rPr lang="ko-KR" altLang="en-US" sz="998" dirty="0"/>
              <a:t>와 연결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 generating duplication days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1"/>
            <a:ext cx="5781422" cy="383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4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&gt; Setting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Runtime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Default time zone &gt; Sunday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 generating duplication days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403440"/>
            <a:ext cx="5015255" cy="46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086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&lt; Wizard &lt; VacationRequest_Wizard_Step2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Listview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Editable &gt; Yes</a:t>
            </a:r>
            <a:r>
              <a:rPr lang="ko-KR" altLang="en-US" sz="998" dirty="0"/>
              <a:t> 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0"/>
            <a:ext cx="6529728" cy="347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34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ACT_VacationRequest_GenerateVacationDays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Loop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Loop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Lterate</a:t>
            </a:r>
            <a:r>
              <a:rPr lang="en-US" altLang="ko-KR" sz="998" dirty="0"/>
              <a:t> over &gt; </a:t>
            </a:r>
            <a:r>
              <a:rPr lang="en-US" altLang="ko-KR" sz="998" dirty="0" err="1"/>
              <a:t>VacationRequestDayList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346027"/>
            <a:ext cx="5749541" cy="36396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467" y="4441051"/>
            <a:ext cx="5426347" cy="135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79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Decision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Is this day outside our range?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&gt; $</a:t>
            </a:r>
            <a:r>
              <a:rPr lang="en-US" altLang="ko-KR" sz="998" dirty="0" err="1"/>
              <a:t>IteratorVacationRequestDay</a:t>
            </a:r>
            <a:r>
              <a:rPr lang="en-US" altLang="ko-KR" sz="998" dirty="0"/>
              <a:t>/Date &lt;= 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EndDate</a:t>
            </a:r>
            <a:r>
              <a:rPr lang="en-US" altLang="ko-KR" sz="998" dirty="0"/>
              <a:t> and $</a:t>
            </a:r>
            <a:r>
              <a:rPr lang="en-US" altLang="ko-KR" sz="998" dirty="0" err="1"/>
              <a:t>IteratorVacationRequestDay</a:t>
            </a:r>
            <a:r>
              <a:rPr lang="en-US" altLang="ko-KR" sz="998" dirty="0"/>
              <a:t>/Date &gt;= 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StartDate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2" y="1403441"/>
            <a:ext cx="6458484" cy="44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1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/>
              <a:t>Decision </a:t>
            </a:r>
            <a:r>
              <a:rPr lang="ko-KR" altLang="en-US" sz="998" dirty="0"/>
              <a:t>아래로 드래그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continue event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/>
              <a:t>Decision </a:t>
            </a:r>
            <a:r>
              <a:rPr lang="ko-KR" altLang="en-US" sz="998" dirty="0"/>
              <a:t>우측으로 드래그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 Condition value </a:t>
            </a:r>
            <a:r>
              <a:rPr lang="ko-KR" altLang="en-US" sz="998" dirty="0"/>
              <a:t>설정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654" y="1960667"/>
            <a:ext cx="4061687" cy="29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3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Navigation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Item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Menu Item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Name: Account Management</a:t>
            </a:r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On click: Show a page</a:t>
            </a:r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Page: </a:t>
            </a:r>
            <a:r>
              <a:rPr lang="en-US" altLang="ko-KR" sz="998" dirty="0" err="1"/>
              <a:t>GeneralExtentions.Account_Overview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 된 </a:t>
            </a:r>
            <a:r>
              <a:rPr lang="en-US" altLang="ko-KR" sz="998" dirty="0"/>
              <a:t>Account Management  </a:t>
            </a:r>
            <a:r>
              <a:rPr lang="ko-KR" altLang="en-US" sz="998" dirty="0" err="1"/>
              <a:t>우클릭</a:t>
            </a:r>
            <a:r>
              <a:rPr lang="en-US" altLang="ko-KR" sz="998" dirty="0"/>
              <a:t> &gt; Go to target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Navigation 1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355" y="2461241"/>
            <a:ext cx="5668529" cy="26578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370" y="4733042"/>
            <a:ext cx="5151702" cy="14699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5"/>
            <a:ext cx="2556344" cy="11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04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/>
              <a:t>Decision </a:t>
            </a:r>
            <a:r>
              <a:rPr lang="ko-KR" altLang="en-US" sz="998" dirty="0"/>
              <a:t>아래로 드래그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continue event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/>
              <a:t>Decision </a:t>
            </a:r>
            <a:r>
              <a:rPr lang="ko-KR" altLang="en-US" sz="998" dirty="0"/>
              <a:t>우측으로 드래그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 Condition value </a:t>
            </a:r>
            <a:r>
              <a:rPr lang="ko-KR" altLang="en-US" sz="998" dirty="0"/>
              <a:t>설정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654" y="1960667"/>
            <a:ext cx="4061687" cy="29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076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Delete Object(s)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of List &gt; </a:t>
            </a:r>
            <a:r>
              <a:rPr lang="en-US" altLang="ko-KR" sz="998" dirty="0" err="1"/>
              <a:t>IteratorVacationRequestDay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18" y="1984011"/>
            <a:ext cx="4657977" cy="3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819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/>
              <a:t>Activity </a:t>
            </a:r>
            <a:r>
              <a:rPr lang="ko-KR" altLang="en-US" sz="998" dirty="0"/>
              <a:t>우측으로 드래그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continue event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22" y="1889407"/>
            <a:ext cx="5090071" cy="358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0508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 err="1"/>
              <a:t>Activitiy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List Operation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Operation &gt; Find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48" y="1487559"/>
            <a:ext cx="6137852" cy="38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347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선택 된 </a:t>
            </a:r>
            <a:r>
              <a:rPr lang="en-US" altLang="ko-KR" sz="998" dirty="0"/>
              <a:t>Activity </a:t>
            </a:r>
            <a:r>
              <a:rPr lang="ko-KR" altLang="en-US" sz="998" dirty="0"/>
              <a:t>삭제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90" y="1948457"/>
            <a:ext cx="5874963" cy="30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03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Find 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List &gt; </a:t>
            </a:r>
            <a:r>
              <a:rPr lang="en-US" altLang="ko-KR" sz="998" dirty="0" err="1"/>
              <a:t>VacationRequestDayList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Date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Equals &gt; $</a:t>
            </a:r>
            <a:r>
              <a:rPr lang="en-US" altLang="ko-KR" sz="998" dirty="0" err="1"/>
              <a:t>RequestedDate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40" y="1590620"/>
            <a:ext cx="6063487" cy="370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60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Decision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Already exist?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&gt; $</a:t>
            </a:r>
            <a:r>
              <a:rPr lang="en-US" altLang="ko-KR" sz="998" dirty="0" err="1"/>
              <a:t>ReturnValueName</a:t>
            </a:r>
            <a:r>
              <a:rPr lang="en-US" altLang="ko-KR" sz="998" dirty="0"/>
              <a:t> = empty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0"/>
            <a:ext cx="6415051" cy="456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783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Condition Value </a:t>
            </a:r>
            <a:r>
              <a:rPr lang="ko-KR" altLang="en-US" sz="998" dirty="0"/>
              <a:t>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False</a:t>
            </a:r>
            <a:r>
              <a:rPr lang="ko-KR" altLang="en-US" sz="998" dirty="0"/>
              <a:t>는 </a:t>
            </a:r>
            <a:r>
              <a:rPr lang="en-US" altLang="ko-KR" sz="998" dirty="0"/>
              <a:t>Merge</a:t>
            </a:r>
            <a:r>
              <a:rPr lang="ko-KR" altLang="en-US" sz="998" dirty="0"/>
              <a:t>와 연결선 연결 후 선택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65955"/>
            <a:ext cx="6349067" cy="45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637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Condition Value </a:t>
            </a:r>
            <a:r>
              <a:rPr lang="ko-KR" altLang="en-US" sz="998" dirty="0"/>
              <a:t>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False</a:t>
            </a:r>
            <a:r>
              <a:rPr lang="ko-KR" altLang="en-US" sz="998" dirty="0"/>
              <a:t>는 </a:t>
            </a:r>
            <a:r>
              <a:rPr lang="en-US" altLang="ko-KR" sz="998" dirty="0"/>
              <a:t>Merge</a:t>
            </a:r>
            <a:r>
              <a:rPr lang="ko-KR" altLang="en-US" sz="998" dirty="0"/>
              <a:t>와 연결선 연결 후 선택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Keep existing days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65955"/>
            <a:ext cx="6349067" cy="45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122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VacationRequest_Wizard_Step3 </a:t>
            </a:r>
            <a:r>
              <a:rPr lang="ko-KR" altLang="en-US" sz="998" dirty="0"/>
              <a:t>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하단의 </a:t>
            </a:r>
            <a:r>
              <a:rPr lang="en-US" altLang="ko-KR" sz="998" dirty="0" err="1"/>
              <a:t>dataview</a:t>
            </a:r>
            <a:r>
              <a:rPr lang="ko-KR" altLang="en-US" sz="998" dirty="0"/>
              <a:t>의 </a:t>
            </a:r>
            <a:r>
              <a:rPr lang="en-US" altLang="ko-KR" sz="998" dirty="0"/>
              <a:t>layout </a:t>
            </a:r>
            <a:r>
              <a:rPr lang="ko-KR" altLang="en-US" sz="998" dirty="0"/>
              <a:t>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Properties &gt; Connector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StartDate</a:t>
            </a:r>
            <a:r>
              <a:rPr lang="en-US" altLang="ko-KR" sz="998" dirty="0"/>
              <a:t>, </a:t>
            </a:r>
            <a:r>
              <a:rPr lang="en-US" altLang="ko-KR" sz="998" dirty="0" err="1"/>
              <a:t>EndDate</a:t>
            </a:r>
            <a:r>
              <a:rPr lang="en-US" altLang="ko-KR" sz="998" dirty="0"/>
              <a:t>, </a:t>
            </a:r>
            <a:r>
              <a:rPr lang="en-US" altLang="ko-KR" sz="998" dirty="0" err="1"/>
              <a:t>RequestType</a:t>
            </a:r>
            <a:r>
              <a:rPr lang="en-US" altLang="ko-KR" sz="998" dirty="0"/>
              <a:t>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 err="1"/>
              <a:t>우클릭</a:t>
            </a:r>
            <a:r>
              <a:rPr lang="ko-KR" altLang="en-US" sz="998" dirty="0"/>
              <a:t> </a:t>
            </a:r>
            <a:r>
              <a:rPr lang="en-US" altLang="ko-KR" sz="998" dirty="0"/>
              <a:t>&gt; add widget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</a:t>
            </a:r>
            <a:r>
              <a:rPr lang="en-US" altLang="ko-KR" sz="998" dirty="0" err="1"/>
              <a:t>TextBox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Attribute &gt; Description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Cancel Request </a:t>
            </a:r>
            <a:r>
              <a:rPr lang="ko-KR" altLang="en-US" sz="998" dirty="0"/>
              <a:t>버튼 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Image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Total hour Text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Total hours </a:t>
            </a:r>
            <a:r>
              <a:rPr lang="ko-KR" altLang="en-US" sz="998" dirty="0"/>
              <a:t>하단에  </a:t>
            </a:r>
            <a:r>
              <a:rPr lang="en-US" altLang="ko-KR" sz="998" dirty="0"/>
              <a:t>{1}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4"/>
            <a:ext cx="6573095" cy="36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4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ProfilePicture</a:t>
            </a:r>
            <a:r>
              <a:rPr lang="en-US" altLang="ko-KR" sz="998" dirty="0"/>
              <a:t>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Item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Administrator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 creating new </a:t>
            </a:r>
            <a:r>
              <a:rPr lang="en-US" altLang="ko-KR" sz="998" dirty="0" err="1"/>
              <a:t>obje</a:t>
            </a:r>
            <a:r>
              <a:rPr lang="en-US" altLang="ko-KR" sz="998" dirty="0"/>
              <a:t>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Allo</a:t>
            </a:r>
            <a:r>
              <a:rPr lang="en-US" altLang="ko-KR" sz="998" dirty="0"/>
              <a:t> deleting existing objects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Read, Write </a:t>
            </a:r>
            <a:r>
              <a:rPr lang="ko-KR" altLang="en-US" sz="998" dirty="0"/>
              <a:t>버튼 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Navigation 2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59262"/>
            <a:ext cx="6511178" cy="37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510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Dataview</a:t>
            </a:r>
            <a:r>
              <a:rPr lang="en-US" altLang="ko-KR" sz="998" dirty="0"/>
              <a:t> </a:t>
            </a:r>
            <a:r>
              <a:rPr lang="ko-KR" altLang="en-US" sz="998" dirty="0"/>
              <a:t>에서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Go to </a:t>
            </a: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</a:t>
            </a:r>
            <a:r>
              <a:rPr lang="en-US" altLang="ko-KR" sz="998" dirty="0" err="1"/>
              <a:t>TotalHours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Type &gt; Integer 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OK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239" y="1535025"/>
            <a:ext cx="5738590" cy="42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91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VacationRequest_Wizard_Step3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{1} </a:t>
            </a:r>
            <a:r>
              <a:rPr lang="ko-KR" altLang="en-US" sz="998" dirty="0"/>
              <a:t>의 </a:t>
            </a:r>
            <a:r>
              <a:rPr lang="en-US" altLang="ko-KR" sz="998" dirty="0"/>
              <a:t>Attributes &gt; </a:t>
            </a:r>
            <a:r>
              <a:rPr lang="en-US" altLang="ko-KR" sz="998" dirty="0" err="1"/>
              <a:t>TotalHours</a:t>
            </a:r>
            <a:r>
              <a:rPr lang="en-US" altLang="ko-KR" sz="998" dirty="0"/>
              <a:t> </a:t>
            </a:r>
            <a:r>
              <a:rPr lang="ko-KR" altLang="en-US" sz="998" dirty="0"/>
              <a:t>로 연결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2" y="1403442"/>
            <a:ext cx="6452755" cy="38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76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VacationRequest_Wizard_Step2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Next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Call a </a:t>
            </a:r>
            <a:r>
              <a:rPr lang="en-US" altLang="ko-KR" sz="998" dirty="0" err="1"/>
              <a:t>microflow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Wizard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ACT_WizardOpenStep3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5"/>
            <a:ext cx="6405624" cy="43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519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ACT_WizardOpenStep3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Association &gt; 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VacationRequestDay_VacationRequest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선택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57882"/>
            <a:ext cx="6346099" cy="40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0096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ACT_WizardOpenStep3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Aggregate List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List &gt; </a:t>
            </a:r>
            <a:r>
              <a:rPr lang="en-US" altLang="ko-KR" sz="998" dirty="0" err="1"/>
              <a:t>VacationRequestDayList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Function &gt; Sum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Attribute &gt; Hours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Variable name &gt; </a:t>
            </a:r>
            <a:r>
              <a:rPr lang="en-US" altLang="ko-KR" sz="998" dirty="0" err="1"/>
              <a:t>TotalHours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17803"/>
            <a:ext cx="6529728" cy="382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8309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ACT_WizardOpenStep3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Change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&gt; 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TotalHours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546089"/>
            <a:ext cx="5936897" cy="42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58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Allowed roles &gt; Employee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668529"/>
            <a:ext cx="6212350" cy="41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732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Domain Model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Employees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TotalHours</a:t>
            </a:r>
            <a:r>
              <a:rPr lang="en-US" altLang="ko-KR" sz="998" dirty="0"/>
              <a:t> &gt; Read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403441"/>
            <a:ext cx="5774069" cy="451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286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ACT_WizardOpenStep3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Submit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 on Click Action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 Action &gt; Call a </a:t>
            </a:r>
            <a:r>
              <a:rPr lang="en-US" altLang="ko-KR" sz="998" dirty="0" err="1"/>
              <a:t>microflow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Wizard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 &gt; </a:t>
            </a:r>
            <a:r>
              <a:rPr lang="en-US" altLang="ko-KR" sz="998" dirty="0" err="1"/>
              <a:t>ACT_VacationRequest_Submit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1" y="1547497"/>
            <a:ext cx="6536981" cy="23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557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ACT_VacationRequest_Submit</a:t>
            </a:r>
            <a:r>
              <a:rPr lang="en-US" altLang="ko-KR" sz="998" dirty="0"/>
              <a:t>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From database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Entity &gt; Account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Range &gt; First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constraint &gt; [id = '[%</a:t>
            </a:r>
            <a:r>
              <a:rPr lang="en-US" altLang="ko-KR" sz="998" dirty="0" err="1"/>
              <a:t>CurrentUser</a:t>
            </a:r>
            <a:r>
              <a:rPr lang="en-US" altLang="ko-KR" sz="998" dirty="0"/>
              <a:t>%]'] 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name &gt; </a:t>
            </a:r>
            <a:r>
              <a:rPr lang="en-US" altLang="ko-KR" sz="998" dirty="0" err="1"/>
              <a:t>Account_Submitter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295870"/>
            <a:ext cx="6619178" cy="44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6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버튼에서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Go to entity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Acocunt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GeneralExtionsions.ProfilePicture_Account</a:t>
            </a:r>
            <a:r>
              <a:rPr lang="ko-KR" altLang="en-US" sz="998" dirty="0"/>
              <a:t>를 </a:t>
            </a:r>
            <a:r>
              <a:rPr lang="en-US" altLang="ko-KR" sz="998" dirty="0"/>
              <a:t>Read, Write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Navigation 3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345" y="1435340"/>
            <a:ext cx="1292539" cy="9400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72715"/>
            <a:ext cx="3069679" cy="23194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543" y="2481726"/>
            <a:ext cx="4380766" cy="369516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57327" y="1614170"/>
            <a:ext cx="1991556" cy="12442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12" name="직사각형 11"/>
          <p:cNvSpPr/>
          <p:nvPr/>
        </p:nvSpPr>
        <p:spPr>
          <a:xfrm>
            <a:off x="5567738" y="1724774"/>
            <a:ext cx="828527" cy="12788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6" name="직선 화살표 연결선 14"/>
          <p:cNvCxnSpPr>
            <a:stCxn id="11" idx="0"/>
          </p:cNvCxnSpPr>
          <p:nvPr/>
        </p:nvCxnSpPr>
        <p:spPr>
          <a:xfrm rot="16200000" flipH="1">
            <a:off x="4713737" y="453537"/>
            <a:ext cx="110600" cy="2431866"/>
          </a:xfrm>
          <a:prstGeom prst="bentConnector4">
            <a:avLst>
              <a:gd name="adj1" fmla="val -187502"/>
              <a:gd name="adj2" fmla="val 100036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4"/>
          <p:cNvCxnSpPr>
            <a:endCxn id="2" idx="0"/>
          </p:cNvCxnSpPr>
          <p:nvPr/>
        </p:nvCxnSpPr>
        <p:spPr>
          <a:xfrm rot="16200000" flipH="1">
            <a:off x="5780587" y="2029384"/>
            <a:ext cx="629071" cy="275605"/>
          </a:xfrm>
          <a:prstGeom prst="bentConnector3">
            <a:avLst>
              <a:gd name="adj1" fmla="val 66483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802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Change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VacationManagement.VacationRequest_Submmiter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</a:t>
            </a:r>
            <a:r>
              <a:rPr lang="en-US" altLang="ko-KR" sz="998" dirty="0" err="1"/>
              <a:t>Account_Submitter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2" y="1346026"/>
            <a:ext cx="6386772" cy="41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73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Change </a:t>
            </a:r>
            <a:r>
              <a:rPr lang="en-US" altLang="ko-KR" sz="998" dirty="0" err="1"/>
              <a:t>VacationRequeset</a:t>
            </a:r>
            <a:r>
              <a:rPr lang="en-US" altLang="ko-KR" sz="998" dirty="0"/>
              <a:t> 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Status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</a:t>
            </a:r>
            <a:r>
              <a:rPr lang="en-US" altLang="ko-KR" sz="998" dirty="0" err="1"/>
              <a:t>VacationManagement.ENU_Status.Submitted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16555"/>
            <a:ext cx="6112735" cy="44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006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Commit &gt; Yes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40" y="1807568"/>
            <a:ext cx="5601604" cy="329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142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Show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to pass &gt; none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Page &gt; </a:t>
            </a:r>
            <a:r>
              <a:rPr lang="en-US" altLang="ko-KR" sz="998" dirty="0" err="1"/>
              <a:t>Home_Web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75537"/>
            <a:ext cx="6529728" cy="327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312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Show Message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Template &gt; Tanks, your request has been submitted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6184" y="1403440"/>
            <a:ext cx="5966815" cy="420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471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Allowed roles &gt; Employee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Wizard step 3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92428"/>
            <a:ext cx="6113412" cy="445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039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Approve </a:t>
            </a:r>
            <a:r>
              <a:rPr lang="ko-KR" altLang="en-US" sz="998" dirty="0"/>
              <a:t>폴더 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Approve </a:t>
            </a:r>
            <a:r>
              <a:rPr lang="ko-KR" altLang="en-US" sz="998" dirty="0"/>
              <a:t>폴더 </a:t>
            </a:r>
            <a:r>
              <a:rPr lang="ko-KR" altLang="en-US" sz="998" dirty="0" err="1"/>
              <a:t>우클릭</a:t>
            </a:r>
            <a:r>
              <a:rPr lang="ko-KR" altLang="en-US" sz="998" dirty="0"/>
              <a:t> </a:t>
            </a:r>
            <a:r>
              <a:rPr lang="en-US" altLang="ko-KR" sz="998" dirty="0"/>
              <a:t>&gt; Create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Tabs &gt; Tabs </a:t>
            </a:r>
            <a:r>
              <a:rPr lang="en-US" altLang="ko-KR" sz="998" dirty="0" err="1"/>
              <a:t>FullWidth</a:t>
            </a:r>
            <a:r>
              <a:rPr lang="en-US" altLang="ko-KR" sz="998" dirty="0"/>
              <a:t>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</a:t>
            </a:r>
            <a:r>
              <a:rPr lang="en-US" altLang="ko-KR" sz="998" dirty="0" err="1"/>
              <a:t>VacationRequest_Overview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89430"/>
            <a:ext cx="6434950" cy="33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8573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Tab</a:t>
            </a:r>
            <a:r>
              <a:rPr lang="ko-KR" altLang="en-US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tab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Requests, Approved requests, Rejected requests </a:t>
            </a:r>
            <a:r>
              <a:rPr lang="ko-KR" altLang="en-US" sz="998" dirty="0"/>
              <a:t>로 이름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Title &gt; Vacation request overview  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346027"/>
            <a:ext cx="4329585" cy="25839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458" y="3126306"/>
            <a:ext cx="4260450" cy="30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498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Visible for &gt; Manager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56107"/>
            <a:ext cx="6339640" cy="418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771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requests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Default tab page &gt; Yes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77891"/>
            <a:ext cx="6415051" cy="33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40" y="701770"/>
            <a:ext cx="4477791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APP </a:t>
            </a:r>
            <a:r>
              <a:rPr lang="ko-KR" altLang="en-US" sz="2177" dirty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45909" y="1407498"/>
            <a:ext cx="1932856" cy="4769394"/>
          </a:xfrm>
        </p:spPr>
        <p:txBody>
          <a:bodyPr>
            <a:normAutofit/>
          </a:bodyPr>
          <a:lstStyle/>
          <a:p>
            <a:pPr marL="161291" indent="-161291">
              <a:buFont typeface="+mj-lt"/>
              <a:buAutoNum type="arabicPeriod"/>
            </a:pPr>
            <a:r>
              <a:rPr lang="en-US" altLang="ko-KR" sz="998" dirty="0">
                <a:hlinkClick r:id="rId2"/>
              </a:rPr>
              <a:t>https://sprintr.home.mendix.com/index.html</a:t>
            </a:r>
            <a:r>
              <a:rPr lang="en-US" altLang="ko-KR" sz="998" dirty="0"/>
              <a:t> </a:t>
            </a:r>
            <a:r>
              <a:rPr lang="ko-KR" altLang="en-US" sz="998" dirty="0"/>
              <a:t>접속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 Apps &gt; My Apps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Create App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Blank App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Select This Template </a:t>
            </a:r>
            <a:r>
              <a:rPr lang="ko-KR" altLang="en-US" sz="998" dirty="0"/>
              <a:t>클릭</a:t>
            </a:r>
          </a:p>
        </p:txBody>
      </p:sp>
      <p:pic>
        <p:nvPicPr>
          <p:cNvPr id="11" name="내용 개체 틀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088" y="1495441"/>
            <a:ext cx="6088912" cy="397290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06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Security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roles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&gt; administrator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Security Admin role </a:t>
            </a:r>
            <a:r>
              <a:rPr lang="ko-KR" altLang="en-US" sz="2177" dirty="0"/>
              <a:t>수정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094" y="1403440"/>
            <a:ext cx="5247359" cy="46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5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New, Up, Down  </a:t>
            </a:r>
            <a:r>
              <a:rPr lang="ko-KR" altLang="en-US" sz="998" dirty="0"/>
              <a:t>버튼 삭제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 &gt; Detail </a:t>
            </a:r>
            <a:r>
              <a:rPr lang="ko-KR" altLang="en-US" sz="998" dirty="0"/>
              <a:t>문구로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Detail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Generate on click page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36" y="1403444"/>
            <a:ext cx="5243408" cy="4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285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Black </a:t>
            </a:r>
            <a:r>
              <a:rPr lang="ko-KR" altLang="en-US" sz="998" dirty="0"/>
              <a:t>탭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Naviataion</a:t>
            </a:r>
            <a:r>
              <a:rPr lang="en-US" altLang="ko-KR" sz="998" dirty="0"/>
              <a:t> layout &gt; </a:t>
            </a:r>
            <a:r>
              <a:rPr lang="en-US" altLang="ko-KR" sz="998" dirty="0" err="1"/>
              <a:t>PopupLayout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Blank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3"/>
            <a:ext cx="5827141" cy="37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3131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VacationRequest_View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DataView</a:t>
            </a:r>
            <a:r>
              <a:rPr lang="en-US" altLang="ko-KR" sz="998" dirty="0"/>
              <a:t> </a:t>
            </a:r>
            <a:r>
              <a:rPr lang="ko-KR" altLang="en-US" sz="998" dirty="0"/>
              <a:t>배치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DataView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(path) &gt; </a:t>
            </a:r>
            <a:r>
              <a:rPr lang="en-US" altLang="ko-KR" sz="998" dirty="0" err="1"/>
              <a:t>VacationManagement.VacationRequest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2" y="1404884"/>
            <a:ext cx="6386772" cy="41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56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Visible for &gt; Manager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84964"/>
            <a:ext cx="6341583" cy="318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4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Approval &gt; </a:t>
            </a:r>
            <a:r>
              <a:rPr lang="en-US" altLang="ko-KR" sz="998" dirty="0" err="1"/>
              <a:t>VacationRequest_Overview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Datagrid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</a:t>
            </a:r>
            <a:r>
              <a:rPr lang="ko-KR" altLang="en-US" sz="998" dirty="0"/>
              <a:t> </a:t>
            </a:r>
            <a:r>
              <a:rPr lang="en-US" altLang="ko-KR" sz="998" dirty="0"/>
              <a:t>source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(path) &gt; </a:t>
            </a:r>
            <a:r>
              <a:rPr lang="en-US" altLang="ko-KR" sz="998" dirty="0" err="1"/>
              <a:t>VacationManagement.VacationRequest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constraint &gt; [Status = 'Submitted']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346027"/>
            <a:ext cx="5716356" cy="43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26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Requests </a:t>
            </a:r>
            <a:r>
              <a:rPr lang="ko-KR" altLang="en-US" sz="998" dirty="0"/>
              <a:t>탭의 </a:t>
            </a:r>
            <a:r>
              <a:rPr lang="en-US" altLang="ko-KR" sz="998" dirty="0" err="1"/>
              <a:t>Datagrid</a:t>
            </a:r>
            <a:r>
              <a:rPr lang="en-US" altLang="ko-KR" sz="998" dirty="0"/>
              <a:t> </a:t>
            </a:r>
            <a:r>
              <a:rPr lang="ko-KR" altLang="en-US" sz="998" dirty="0"/>
              <a:t>복사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Approved </a:t>
            </a:r>
            <a:r>
              <a:rPr lang="en-US" altLang="ko-KR" sz="998" dirty="0" err="1"/>
              <a:t>Requesets</a:t>
            </a:r>
            <a:r>
              <a:rPr lang="en-US" altLang="ko-KR" sz="998" dirty="0"/>
              <a:t> </a:t>
            </a:r>
            <a:r>
              <a:rPr lang="ko-KR" altLang="en-US" sz="998" dirty="0"/>
              <a:t>에 </a:t>
            </a:r>
            <a:r>
              <a:rPr lang="ko-KR" altLang="en-US" sz="998" dirty="0" err="1"/>
              <a:t>붙여넣기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Datagrid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</a:t>
            </a:r>
            <a:r>
              <a:rPr lang="ko-KR" altLang="en-US" sz="998" dirty="0"/>
              <a:t> </a:t>
            </a:r>
            <a:r>
              <a:rPr lang="en-US" altLang="ko-KR" sz="998" dirty="0"/>
              <a:t>source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(path) &gt; </a:t>
            </a:r>
            <a:r>
              <a:rPr lang="en-US" altLang="ko-KR" sz="998" dirty="0" err="1"/>
              <a:t>VacationManagement.VacationRequest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constraint &gt; [Status = Approved']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0"/>
            <a:ext cx="6128431" cy="45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663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Requests </a:t>
            </a:r>
            <a:r>
              <a:rPr lang="ko-KR" altLang="en-US" sz="998" dirty="0"/>
              <a:t>탭의 </a:t>
            </a:r>
            <a:r>
              <a:rPr lang="en-US" altLang="ko-KR" sz="998" dirty="0" err="1"/>
              <a:t>Datagrid</a:t>
            </a:r>
            <a:r>
              <a:rPr lang="en-US" altLang="ko-KR" sz="998" dirty="0"/>
              <a:t> </a:t>
            </a:r>
            <a:r>
              <a:rPr lang="ko-KR" altLang="en-US" sz="998" dirty="0"/>
              <a:t>복사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Rejected </a:t>
            </a:r>
            <a:r>
              <a:rPr lang="en-US" altLang="ko-KR" sz="998" dirty="0" err="1"/>
              <a:t>Requesets</a:t>
            </a:r>
            <a:r>
              <a:rPr lang="en-US" altLang="ko-KR" sz="998" dirty="0"/>
              <a:t> </a:t>
            </a:r>
            <a:r>
              <a:rPr lang="ko-KR" altLang="en-US" sz="998" dirty="0"/>
              <a:t>에 </a:t>
            </a:r>
            <a:r>
              <a:rPr lang="ko-KR" altLang="en-US" sz="998" dirty="0" err="1"/>
              <a:t>붙여넣기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Datagrid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</a:t>
            </a:r>
            <a:r>
              <a:rPr lang="ko-KR" altLang="en-US" sz="998" dirty="0"/>
              <a:t> </a:t>
            </a:r>
            <a:r>
              <a:rPr lang="en-US" altLang="ko-KR" sz="998" dirty="0"/>
              <a:t>source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(path) &gt; </a:t>
            </a:r>
            <a:r>
              <a:rPr lang="en-US" altLang="ko-KR" sz="998" dirty="0" err="1"/>
              <a:t>VacationManagement.VacationRequest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constraint &gt; [Status = Rejected']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295870"/>
            <a:ext cx="6406343" cy="488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6570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&gt; </a:t>
            </a:r>
            <a:r>
              <a:rPr lang="en-US" altLang="ko-KR" sz="998" dirty="0" err="1"/>
              <a:t>Navication</a:t>
            </a:r>
            <a:r>
              <a:rPr lang="en-US" altLang="ko-KR" sz="998" dirty="0"/>
              <a:t>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Item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Catipn</a:t>
            </a:r>
            <a:r>
              <a:rPr lang="en-US" altLang="ko-KR" sz="998" dirty="0"/>
              <a:t> &gt; Approve Requests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Show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Page &gt; </a:t>
            </a:r>
            <a:r>
              <a:rPr lang="en-US" altLang="ko-KR" sz="998" dirty="0" err="1"/>
              <a:t>VacationManagement.VacationRequest_Overview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0"/>
            <a:ext cx="6389372" cy="211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854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Manager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TotalHours</a:t>
            </a:r>
            <a:r>
              <a:rPr lang="en-US" altLang="ko-KR" sz="998" dirty="0"/>
              <a:t> &gt; Read </a:t>
            </a:r>
            <a:r>
              <a:rPr lang="ko-KR" altLang="en-US" sz="998" dirty="0"/>
              <a:t>권한 부여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1"/>
            <a:ext cx="5101759" cy="46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83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VacationRequest_View</a:t>
            </a:r>
            <a:r>
              <a:rPr lang="en-US" altLang="ko-KR" sz="998" dirty="0"/>
              <a:t>  -&gt; </a:t>
            </a:r>
            <a:r>
              <a:rPr lang="en-US" altLang="ko-KR" sz="998" dirty="0" err="1"/>
              <a:t>VacationRequest_Details_ManagerVacationManagement</a:t>
            </a:r>
            <a:r>
              <a:rPr lang="en-US" altLang="ko-KR" sz="998" dirty="0"/>
              <a:t> </a:t>
            </a:r>
            <a:r>
              <a:rPr lang="ko-KR" altLang="en-US" sz="998" dirty="0"/>
              <a:t>명칭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375736"/>
            <a:ext cx="6357068" cy="35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0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App Store modules &gt; Administration &gt; User Management &gt; User  </a:t>
            </a:r>
            <a:r>
              <a:rPr lang="ko-KR" altLang="en-US" sz="998" dirty="0"/>
              <a:t>확장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ManageMyAccount</a:t>
            </a:r>
            <a:r>
              <a:rPr lang="en-US" altLang="ko-KR" sz="998" dirty="0"/>
              <a:t>, </a:t>
            </a:r>
            <a:r>
              <a:rPr lang="en-US" altLang="ko-KR" sz="998" dirty="0" err="1"/>
              <a:t>MyAccount</a:t>
            </a:r>
            <a:r>
              <a:rPr lang="en-US" altLang="ko-KR" sz="998" dirty="0"/>
              <a:t> </a:t>
            </a:r>
            <a:r>
              <a:rPr lang="ko-KR" altLang="en-US" sz="998" dirty="0"/>
              <a:t>복제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복제한 데이터 </a:t>
            </a:r>
            <a:r>
              <a:rPr lang="en-US" altLang="ko-KR" sz="998" dirty="0" err="1"/>
              <a:t>GeneralExtentions</a:t>
            </a:r>
            <a:r>
              <a:rPr lang="en-US" altLang="ko-KR" sz="998" dirty="0"/>
              <a:t> &gt; User </a:t>
            </a:r>
            <a:r>
              <a:rPr lang="ko-KR" altLang="en-US" sz="998" dirty="0"/>
              <a:t>하위로 이동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*_Custom </a:t>
            </a:r>
            <a:r>
              <a:rPr lang="ko-KR" altLang="en-US" sz="998" dirty="0"/>
              <a:t>이름으로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Navigation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Item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Menu Item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Name: My Account </a:t>
            </a:r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On click: Call a </a:t>
            </a:r>
            <a:r>
              <a:rPr lang="en-US" altLang="ko-KR" sz="998" dirty="0" err="1"/>
              <a:t>microflow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 err="1"/>
              <a:t>Microflow</a:t>
            </a:r>
            <a:r>
              <a:rPr lang="en-US" altLang="ko-KR" sz="998" dirty="0"/>
              <a:t>: </a:t>
            </a:r>
            <a:r>
              <a:rPr lang="en-US" altLang="ko-KR" sz="998" dirty="0" err="1"/>
              <a:t>GeneralExtentions.ManageMyAccount_Custom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1</a:t>
            </a:r>
            <a:r>
              <a:rPr lang="ko-KR" altLang="en-US" sz="2177" dirty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7666" y="4282416"/>
            <a:ext cx="1964377" cy="155905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514364"/>
            <a:ext cx="2027325" cy="40326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01560" y="4759380"/>
            <a:ext cx="1526694" cy="2004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16" name="직사각형 15"/>
          <p:cNvSpPr/>
          <p:nvPr/>
        </p:nvSpPr>
        <p:spPr>
          <a:xfrm>
            <a:off x="2301560" y="5120348"/>
            <a:ext cx="1526694" cy="2004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7" name="직선 화살표 연결선 14"/>
          <p:cNvCxnSpPr>
            <a:stCxn id="16" idx="3"/>
            <a:endCxn id="8" idx="1"/>
          </p:cNvCxnSpPr>
          <p:nvPr/>
        </p:nvCxnSpPr>
        <p:spPr>
          <a:xfrm flipV="1">
            <a:off x="3828255" y="5061946"/>
            <a:ext cx="969407" cy="15863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4"/>
          <p:cNvCxnSpPr>
            <a:stCxn id="11" idx="3"/>
            <a:endCxn id="8" idx="1"/>
          </p:cNvCxnSpPr>
          <p:nvPr/>
        </p:nvCxnSpPr>
        <p:spPr>
          <a:xfrm>
            <a:off x="3828255" y="4859609"/>
            <a:ext cx="969407" cy="20233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231" y="1514363"/>
            <a:ext cx="3960888" cy="191385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</p:pic>
      <p:cxnSp>
        <p:nvCxnSpPr>
          <p:cNvPr id="20" name="직선 화살표 연결선 14"/>
          <p:cNvCxnSpPr>
            <a:stCxn id="8" idx="0"/>
            <a:endCxn id="19" idx="2"/>
          </p:cNvCxnSpPr>
          <p:nvPr/>
        </p:nvCxnSpPr>
        <p:spPr>
          <a:xfrm rot="5400000" flipH="1" flipV="1">
            <a:off x="5526170" y="3681909"/>
            <a:ext cx="854192" cy="3468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772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Editable &gt; No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58637"/>
            <a:ext cx="5694762" cy="39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779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Button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Reject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 err="1"/>
              <a:t>우클릭</a:t>
            </a:r>
            <a:r>
              <a:rPr lang="ko-KR" altLang="en-US" sz="998" dirty="0"/>
              <a:t> </a:t>
            </a:r>
            <a:r>
              <a:rPr lang="en-US" altLang="ko-KR" sz="998" dirty="0"/>
              <a:t>Call a </a:t>
            </a:r>
            <a:r>
              <a:rPr lang="en-US" altLang="ko-KR" sz="998" dirty="0" err="1"/>
              <a:t>microflow</a:t>
            </a:r>
            <a:r>
              <a:rPr lang="en-US" altLang="ko-KR" sz="998" dirty="0"/>
              <a:t> </a:t>
            </a:r>
            <a:r>
              <a:rPr lang="ko-KR" altLang="en-US" sz="998" dirty="0"/>
              <a:t>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Approve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</a:t>
            </a:r>
            <a:r>
              <a:rPr lang="en-US" altLang="ko-KR" sz="998" dirty="0" err="1"/>
              <a:t>ACT_ApproveRequest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 err="1"/>
              <a:t>같은방식으로</a:t>
            </a:r>
            <a:r>
              <a:rPr lang="ko-KR" altLang="en-US" sz="998" dirty="0"/>
              <a:t> </a:t>
            </a:r>
            <a:r>
              <a:rPr lang="en-US" altLang="ko-KR" sz="998" dirty="0" err="1"/>
              <a:t>ACT_RejectRequest</a:t>
            </a:r>
            <a:r>
              <a:rPr lang="en-US" altLang="ko-KR" sz="998" dirty="0"/>
              <a:t> </a:t>
            </a:r>
            <a:r>
              <a:rPr lang="ko-KR" altLang="en-US" sz="998" dirty="0"/>
              <a:t>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Approve </a:t>
            </a:r>
            <a:r>
              <a:rPr lang="ko-KR" altLang="en-US" sz="998" dirty="0" err="1"/>
              <a:t>우클릭</a:t>
            </a:r>
            <a:r>
              <a:rPr lang="ko-KR" altLang="en-US" sz="998" dirty="0"/>
              <a:t> </a:t>
            </a:r>
            <a:r>
              <a:rPr lang="en-US" altLang="ko-KR" sz="998" dirty="0"/>
              <a:t>&gt; call a </a:t>
            </a:r>
            <a:r>
              <a:rPr lang="en-US" altLang="ko-KR" sz="998" dirty="0" err="1"/>
              <a:t>microflow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ACT_ApproveRequest</a:t>
            </a:r>
            <a:r>
              <a:rPr lang="en-US" altLang="ko-KR" sz="998" dirty="0"/>
              <a:t> </a:t>
            </a:r>
            <a:r>
              <a:rPr lang="ko-KR" altLang="en-US" sz="998" dirty="0"/>
              <a:t>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Reject </a:t>
            </a:r>
            <a:r>
              <a:rPr lang="ko-KR" altLang="en-US" sz="998" dirty="0" err="1"/>
              <a:t>우클릭</a:t>
            </a:r>
            <a:r>
              <a:rPr lang="ko-KR" altLang="en-US" sz="998" dirty="0"/>
              <a:t> </a:t>
            </a:r>
            <a:r>
              <a:rPr lang="en-US" altLang="ko-KR" sz="998" dirty="0"/>
              <a:t>&gt; call a </a:t>
            </a:r>
            <a:r>
              <a:rPr lang="en-US" altLang="ko-KR" sz="998" dirty="0" err="1"/>
              <a:t>micfoflow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ACT_RejectRequest</a:t>
            </a:r>
            <a:r>
              <a:rPr lang="en-US" altLang="ko-KR" sz="998" dirty="0"/>
              <a:t> </a:t>
            </a:r>
            <a:r>
              <a:rPr lang="ko-KR" altLang="en-US" sz="998" dirty="0"/>
              <a:t>선택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2" y="1403440"/>
            <a:ext cx="6169969" cy="460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572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ACT_ApproveRequest</a:t>
            </a:r>
            <a:r>
              <a:rPr lang="en-US" altLang="ko-KR" sz="998" dirty="0"/>
              <a:t> , </a:t>
            </a:r>
            <a:r>
              <a:rPr lang="en-US" altLang="ko-KR" sz="998" dirty="0" err="1"/>
              <a:t>ACT_RejectRequest</a:t>
            </a:r>
            <a:r>
              <a:rPr lang="en-US" altLang="ko-KR" sz="998" dirty="0"/>
              <a:t>  allowed</a:t>
            </a:r>
            <a:r>
              <a:rPr lang="ko-KR" altLang="en-US" sz="998" dirty="0"/>
              <a:t> </a:t>
            </a:r>
            <a:r>
              <a:rPr lang="en-US" altLang="ko-KR" sz="998" dirty="0"/>
              <a:t>roles &gt; Manager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ACT_ApproveRequest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Change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&gt; 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Status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Generate </a:t>
            </a:r>
            <a:r>
              <a:rPr lang="ko-KR" altLang="en-US" sz="998" dirty="0"/>
              <a:t>버튼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Contant</a:t>
            </a:r>
            <a:r>
              <a:rPr lang="en-US" altLang="ko-KR" sz="998" dirty="0"/>
              <a:t> &gt; Approved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OK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Commit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Refresh in client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403441"/>
            <a:ext cx="6285998" cy="39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756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Show message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Template &gt; Request Approved!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76" y="1403442"/>
            <a:ext cx="6243101" cy="34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8504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Close page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30213"/>
            <a:ext cx="5997469" cy="281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51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ACT_RejectRequest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Change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&gt; 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Status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Generate </a:t>
            </a:r>
            <a:r>
              <a:rPr lang="ko-KR" altLang="en-US" sz="998" dirty="0"/>
              <a:t>버튼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Contant</a:t>
            </a:r>
            <a:r>
              <a:rPr lang="en-US" altLang="ko-KR" sz="998" dirty="0"/>
              <a:t> &gt; Reject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OK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Commit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Refresh in client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403440"/>
            <a:ext cx="6476316" cy="378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920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Show message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Template &gt; Request Rejected!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295870"/>
            <a:ext cx="6529728" cy="39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7903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Close page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632762"/>
            <a:ext cx="5971544" cy="22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5188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ACT_ApprovedRequest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From database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Account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Range &gt; first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constraint &gt; [id = '[%</a:t>
            </a:r>
            <a:r>
              <a:rPr lang="en-US" altLang="ko-KR" sz="998" dirty="0" err="1"/>
              <a:t>CurrentUser</a:t>
            </a:r>
            <a:r>
              <a:rPr lang="en-US" altLang="ko-KR" sz="998" dirty="0"/>
              <a:t>%]']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List name &gt; </a:t>
            </a:r>
            <a:r>
              <a:rPr lang="en-US" altLang="ko-KR" sz="998" dirty="0" err="1"/>
              <a:t>Account_Manager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46" y="1585934"/>
            <a:ext cx="6533950" cy="40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286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Change Variable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VacationRequest_Approver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</a:t>
            </a:r>
            <a:r>
              <a:rPr lang="en-US" altLang="ko-KR" sz="998" dirty="0" err="1"/>
              <a:t>Account_Manager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346023"/>
            <a:ext cx="6443329" cy="35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MyAccount_Custom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결과와 같은 </a:t>
            </a:r>
            <a:r>
              <a:rPr lang="en-US" altLang="ko-KR" sz="998" dirty="0"/>
              <a:t>layout </a:t>
            </a:r>
            <a:r>
              <a:rPr lang="ko-KR" altLang="en-US" sz="998" dirty="0"/>
              <a:t>으로 구성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2</a:t>
            </a:r>
            <a:endParaRPr lang="ko-KR" altLang="en-US" sz="2177" dirty="0"/>
          </a:p>
        </p:txBody>
      </p:sp>
      <p:sp>
        <p:nvSpPr>
          <p:cNvPr id="12" name="직사각형 11"/>
          <p:cNvSpPr/>
          <p:nvPr/>
        </p:nvSpPr>
        <p:spPr>
          <a:xfrm>
            <a:off x="3457905" y="4714990"/>
            <a:ext cx="742511" cy="245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98" dirty="0"/>
              <a:t>생성 직후</a:t>
            </a:r>
            <a:endParaRPr lang="en-US" altLang="ko-KR" sz="998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442882"/>
            <a:ext cx="4434790" cy="32721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121" y="2716622"/>
            <a:ext cx="3759559" cy="33309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039243" y="5965641"/>
            <a:ext cx="441146" cy="245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98" dirty="0"/>
              <a:t>결과</a:t>
            </a:r>
            <a:endParaRPr lang="en-US" altLang="ko-KR" sz="998" dirty="0"/>
          </a:p>
        </p:txBody>
      </p:sp>
    </p:spTree>
    <p:extLst>
      <p:ext uri="{BB962C8B-B14F-4D97-AF65-F5344CB8AC3E}">
        <p14:creationId xmlns:p14="http://schemas.microsoft.com/office/powerpoint/2010/main" val="12812934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ACT_RejectRequest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From database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Account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Range &gt; first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constraint &gt; [id = '[%</a:t>
            </a:r>
            <a:r>
              <a:rPr lang="en-US" altLang="ko-KR" sz="998" dirty="0" err="1"/>
              <a:t>CurrentUser</a:t>
            </a:r>
            <a:r>
              <a:rPr lang="en-US" altLang="ko-KR" sz="998" dirty="0"/>
              <a:t>%]']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List name &gt; </a:t>
            </a:r>
            <a:r>
              <a:rPr lang="en-US" altLang="ko-KR" sz="998" dirty="0" err="1"/>
              <a:t>Account_Manager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4"/>
            <a:ext cx="6469508" cy="37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875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Change Variable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VacationRequest_Submitter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</a:t>
            </a:r>
            <a:r>
              <a:rPr lang="en-US" altLang="ko-KR" sz="998" dirty="0" err="1"/>
              <a:t>Account_Manager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Approve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4"/>
            <a:ext cx="6177699" cy="40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3605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modules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Notifications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36" y="1403441"/>
            <a:ext cx="1837276" cy="43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788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Noticifation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Attribute &gt; </a:t>
            </a:r>
            <a:r>
              <a:rPr lang="en-US" altLang="ko-KR" sz="998" dirty="0" err="1"/>
              <a:t>Message,Title,Read</a:t>
            </a:r>
            <a:r>
              <a:rPr lang="en-US" altLang="ko-KR" sz="998" dirty="0"/>
              <a:t>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5"/>
            <a:ext cx="6385727" cy="37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0892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Associations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Account 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4"/>
            <a:ext cx="6582657" cy="32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455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생성된 </a:t>
            </a:r>
            <a:r>
              <a:rPr lang="en-US" altLang="ko-KR" sz="998" dirty="0"/>
              <a:t>Association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* -* </a:t>
            </a:r>
            <a:r>
              <a:rPr lang="ko-KR" altLang="en-US" sz="998" dirty="0"/>
              <a:t>로</a:t>
            </a:r>
            <a:r>
              <a:rPr lang="en-US" altLang="ko-KR" sz="998" dirty="0"/>
              <a:t> </a:t>
            </a:r>
            <a:r>
              <a:rPr lang="ko-KR" altLang="en-US" sz="998" dirty="0"/>
              <a:t>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1" y="1346026"/>
            <a:ext cx="6370367" cy="388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1268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Associations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 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85520"/>
            <a:ext cx="6621595" cy="33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1778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Notification &gt; Security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Module roles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User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525229"/>
            <a:ext cx="6485040" cy="37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9242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&gt; Security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roles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Employee 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Eidt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Module roles &gt; Notification&gt;user 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03444"/>
            <a:ext cx="6492308" cy="35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46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344" y="2994576"/>
            <a:ext cx="3400568" cy="3208386"/>
          </a:xfrm>
          <a:prstGeom prst="rect">
            <a:avLst/>
          </a:prstGeom>
        </p:spPr>
      </p:pic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Noticiation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Read </a:t>
            </a:r>
            <a:r>
              <a:rPr lang="ko-KR" altLang="en-US" sz="998" dirty="0"/>
              <a:t>버튼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Default rights for new </a:t>
            </a:r>
            <a:r>
              <a:rPr lang="en-US" altLang="ko-KR" sz="998" dirty="0" err="1"/>
              <a:t>memebers</a:t>
            </a:r>
            <a:r>
              <a:rPr lang="en-US" altLang="ko-KR" sz="998" dirty="0"/>
              <a:t> &gt; Read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</a:t>
            </a:r>
            <a:r>
              <a:rPr lang="en-US" altLang="ko-KR" sz="998" dirty="0" err="1"/>
              <a:t>consitrant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Path to user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Account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346027"/>
            <a:ext cx="4537590" cy="39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56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6305600" y="4927830"/>
            <a:ext cx="4293492" cy="1269812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732" indent="-162732">
              <a:buFont typeface="+mj-lt"/>
              <a:buAutoNum type="arabicPeriod" startAt="6"/>
            </a:pPr>
            <a:r>
              <a:rPr lang="en-US" altLang="ko-KR" sz="998" dirty="0"/>
              <a:t>Association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2732" indent="-162732">
              <a:buFont typeface="+mj-lt"/>
              <a:buAutoNum type="arabicPeriod" startAt="6"/>
            </a:pPr>
            <a:r>
              <a:rPr lang="en-US" altLang="ko-KR" sz="998" dirty="0" err="1"/>
              <a:t>ProfilePicture_Account</a:t>
            </a:r>
            <a:r>
              <a:rPr lang="en-US" altLang="ko-KR" sz="998" dirty="0"/>
              <a:t> 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4477791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Domain Module </a:t>
            </a:r>
            <a:r>
              <a:rPr lang="ko-KR" altLang="en-US" sz="2177" dirty="0"/>
              <a:t>구성 </a:t>
            </a:r>
            <a:r>
              <a:rPr lang="en-US" altLang="ko-KR" sz="2177" dirty="0"/>
              <a:t>3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52" y="1405405"/>
            <a:ext cx="6860700" cy="3446892"/>
          </a:xfrm>
          <a:prstGeom prst="rect">
            <a:avLst/>
          </a:prstGeom>
        </p:spPr>
      </p:pic>
      <p:sp>
        <p:nvSpPr>
          <p:cNvPr id="10" name="내용 개체 틀 3"/>
          <p:cNvSpPr txBox="1">
            <a:spLocks/>
          </p:cNvSpPr>
          <p:nvPr/>
        </p:nvSpPr>
        <p:spPr>
          <a:xfrm>
            <a:off x="1726042" y="4927830"/>
            <a:ext cx="4664989" cy="1269812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&gt; User Management &gt; User &gt; </a:t>
            </a:r>
            <a:r>
              <a:rPr lang="en-US" altLang="ko-KR" sz="998" dirty="0" err="1"/>
              <a:t>ManageMyAccount_Custom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Activity(</a:t>
            </a:r>
            <a:r>
              <a:rPr lang="ko-KR" altLang="en-US" sz="998" dirty="0" err="1"/>
              <a:t>파란버튼</a:t>
            </a:r>
            <a:r>
              <a:rPr lang="en-US" altLang="ko-KR" sz="998" dirty="0"/>
              <a:t>)  </a:t>
            </a:r>
            <a:r>
              <a:rPr lang="ko-KR" altLang="en-US" sz="998" dirty="0"/>
              <a:t>클릭 후 해당 위치에 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추가한 </a:t>
            </a:r>
            <a:r>
              <a:rPr lang="en-US" altLang="ko-KR" sz="998" dirty="0"/>
              <a:t>Activity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타입 선택</a:t>
            </a:r>
            <a:r>
              <a:rPr lang="en-US" altLang="ko-KR" sz="998" dirty="0"/>
              <a:t>(Retrieve: </a:t>
            </a:r>
            <a:r>
              <a:rPr lang="ko-KR" altLang="en-US" sz="998" dirty="0"/>
              <a:t>검색</a:t>
            </a:r>
            <a:r>
              <a:rPr lang="en-US" altLang="ko-KR" sz="998" dirty="0"/>
              <a:t>)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By association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</p:spTree>
    <p:extLst>
      <p:ext uri="{BB962C8B-B14F-4D97-AF65-F5344CB8AC3E}">
        <p14:creationId xmlns:p14="http://schemas.microsoft.com/office/powerpoint/2010/main" val="191185202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</a:t>
            </a:r>
            <a:r>
              <a:rPr lang="en-US" altLang="ko-KR" sz="998" dirty="0" err="1"/>
              <a:t>ACT_VacationRequest_Submit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From Database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System.UserRole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Range &gt; First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X Path constraint &gt; [id = '[%</a:t>
            </a:r>
            <a:r>
              <a:rPr lang="en-US" altLang="ko-KR" sz="998" dirty="0" err="1"/>
              <a:t>UserRole_Manager</a:t>
            </a:r>
            <a:r>
              <a:rPr lang="en-US" altLang="ko-KR" sz="998" dirty="0"/>
              <a:t>%]']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List name &gt; </a:t>
            </a:r>
            <a:r>
              <a:rPr lang="en-US" altLang="ko-KR" sz="998" dirty="0" err="1"/>
              <a:t>Manager_Role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143" y="1563524"/>
            <a:ext cx="5760914" cy="38636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9211" y="1563524"/>
            <a:ext cx="4173846" cy="38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088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Wizard &gt; </a:t>
            </a:r>
            <a:r>
              <a:rPr lang="en-US" altLang="ko-KR" sz="998" dirty="0" err="1"/>
              <a:t>ACT_VacationRequest_Submit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이전에 만든 </a:t>
            </a:r>
            <a:r>
              <a:rPr lang="en-US" altLang="ko-KR" sz="998" dirty="0"/>
              <a:t>Retrieve </a:t>
            </a:r>
            <a:r>
              <a:rPr lang="ko-KR" altLang="en-US" sz="998" dirty="0"/>
              <a:t>복사</a:t>
            </a:r>
            <a:r>
              <a:rPr lang="en-US" altLang="ko-KR" sz="998" dirty="0"/>
              <a:t>/</a:t>
            </a:r>
            <a:r>
              <a:rPr lang="ko-KR" altLang="en-US" sz="998" dirty="0" err="1"/>
              <a:t>붙여넣기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From Database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Account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X Path constraint &gt; [</a:t>
            </a:r>
            <a:r>
              <a:rPr lang="en-US" altLang="ko-KR" sz="998" dirty="0" err="1"/>
              <a:t>System.UserRoles</a:t>
            </a:r>
            <a:r>
              <a:rPr lang="en-US" altLang="ko-KR" sz="998" dirty="0"/>
              <a:t> = $</a:t>
            </a:r>
            <a:r>
              <a:rPr lang="en-US" altLang="ko-KR" sz="998" dirty="0" err="1"/>
              <a:t>Manager_Role</a:t>
            </a:r>
            <a:r>
              <a:rPr lang="en-US" altLang="ko-KR" sz="998" dirty="0"/>
              <a:t>]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List name &gt; Managers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91" y="1430416"/>
            <a:ext cx="6277879" cy="42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4302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Create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Notification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Commit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Refresh in client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Message </a:t>
            </a:r>
            <a:r>
              <a:rPr lang="ko-KR" altLang="en-US" sz="998" dirty="0"/>
              <a:t>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</a:t>
            </a:r>
            <a:r>
              <a:rPr lang="en-US" altLang="ko-KR" sz="998" dirty="0" err="1"/>
              <a:t>Account_Submitter</a:t>
            </a:r>
            <a:r>
              <a:rPr lang="en-US" altLang="ko-KR" sz="998" dirty="0"/>
              <a:t>/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+ 'created  a new' + 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toString</a:t>
            </a:r>
            <a:r>
              <a:rPr lang="en-US" altLang="ko-KR" sz="998" dirty="0"/>
              <a:t>($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RequestType</a:t>
            </a:r>
            <a:r>
              <a:rPr lang="en-US" altLang="ko-KR" sz="998" dirty="0"/>
              <a:t>) + 'request. Please check it.‘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0"/>
            <a:ext cx="6252482" cy="45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8781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Store ‘</a:t>
            </a:r>
            <a:r>
              <a:rPr lang="en-US" altLang="ko-KR" sz="998" dirty="0" err="1"/>
              <a:t>createDate</a:t>
            </a:r>
            <a:r>
              <a:rPr lang="en-US" altLang="ko-KR" sz="998" dirty="0"/>
              <a:t>’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460383"/>
            <a:ext cx="6456288" cy="40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00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</a:t>
            </a:r>
            <a:r>
              <a:rPr lang="en-US" altLang="ko-KR" sz="998" dirty="0" err="1"/>
              <a:t>ACT_VacationRequest_Submit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Create Notification 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Title </a:t>
            </a:r>
            <a:r>
              <a:rPr lang="ko-KR" altLang="en-US" sz="998" dirty="0"/>
              <a:t>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Vale &gt; 'Request created on'+ </a:t>
            </a:r>
            <a:r>
              <a:rPr lang="en-US" altLang="ko-KR" sz="998" dirty="0" err="1"/>
              <a:t>formatDateTime</a:t>
            </a:r>
            <a:r>
              <a:rPr lang="en-US" altLang="ko-KR" sz="998" dirty="0"/>
              <a:t>($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createdDate</a:t>
            </a:r>
            <a:r>
              <a:rPr lang="en-US" altLang="ko-KR" sz="998" dirty="0"/>
              <a:t>, 'MM/</a:t>
            </a:r>
            <a:r>
              <a:rPr lang="en-US" altLang="ko-KR" sz="998" dirty="0" err="1"/>
              <a:t>dd</a:t>
            </a:r>
            <a:r>
              <a:rPr lang="en-US" altLang="ko-KR" sz="998" dirty="0"/>
              <a:t>/</a:t>
            </a:r>
            <a:r>
              <a:rPr lang="en-US" altLang="ko-KR" sz="998" dirty="0" err="1"/>
              <a:t>yyyy</a:t>
            </a:r>
            <a:r>
              <a:rPr lang="en-US" altLang="ko-KR" sz="998" dirty="0"/>
              <a:t>')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769" y="1373674"/>
            <a:ext cx="6433169" cy="439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062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Notification </a:t>
            </a:r>
            <a:r>
              <a:rPr lang="ko-KR" altLang="en-US" sz="998" dirty="0"/>
              <a:t>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$Managers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76" y="1346024"/>
            <a:ext cx="6138683" cy="467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290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Notification_VcationRequest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생성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696" y="1403445"/>
            <a:ext cx="6153287" cy="42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389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ACT_VacationRequest_Submit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897" y="1730670"/>
            <a:ext cx="6446916" cy="16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6915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Approve &gt;</a:t>
            </a:r>
            <a:r>
              <a:rPr lang="en-US" altLang="ko-KR" sz="998" dirty="0" err="1"/>
              <a:t>ACT_ApproveRequest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Association &gt; </a:t>
            </a:r>
            <a:r>
              <a:rPr lang="en-US" altLang="ko-KR" sz="998" dirty="0" err="1"/>
              <a:t>VacationRequest_Submitter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name &gt; Submitter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40789"/>
            <a:ext cx="5817429" cy="26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9767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Create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notification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Commit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Retresh</a:t>
            </a:r>
            <a:r>
              <a:rPr lang="en-US" altLang="ko-KR" sz="998" dirty="0"/>
              <a:t> in client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Message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'Dear' + $Submitter/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+ 'Your request for' + </a:t>
            </a:r>
            <a:r>
              <a:rPr lang="en-US" altLang="ko-KR" sz="998" dirty="0" err="1"/>
              <a:t>toString</a:t>
            </a:r>
            <a:r>
              <a:rPr lang="en-US" altLang="ko-KR" sz="998" dirty="0"/>
              <a:t>($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RequestType</a:t>
            </a:r>
            <a:r>
              <a:rPr lang="en-US" altLang="ko-KR" sz="998" dirty="0"/>
              <a:t>)+ 'from' +</a:t>
            </a:r>
            <a:r>
              <a:rPr lang="en-US" altLang="ko-KR" sz="998" dirty="0" err="1"/>
              <a:t>formatDateTime</a:t>
            </a:r>
            <a:r>
              <a:rPr lang="en-US" altLang="ko-KR" sz="998" dirty="0"/>
              <a:t>($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StartDate</a:t>
            </a:r>
            <a:r>
              <a:rPr lang="en-US" altLang="ko-KR" sz="998" dirty="0"/>
              <a:t>, 'MM/</a:t>
            </a:r>
            <a:r>
              <a:rPr lang="en-US" altLang="ko-KR" sz="998" dirty="0" err="1"/>
              <a:t>dd</a:t>
            </a:r>
            <a:r>
              <a:rPr lang="en-US" altLang="ko-KR" sz="998" dirty="0"/>
              <a:t>/</a:t>
            </a:r>
            <a:r>
              <a:rPr lang="en-US" altLang="ko-KR" sz="998" dirty="0" err="1"/>
              <a:t>yyyy</a:t>
            </a:r>
            <a:r>
              <a:rPr lang="en-US" altLang="ko-KR" sz="998" dirty="0"/>
              <a:t>') + 'to' + </a:t>
            </a:r>
            <a:r>
              <a:rPr lang="en-US" altLang="ko-KR" sz="998" dirty="0" err="1"/>
              <a:t>formatDateTime</a:t>
            </a:r>
            <a:r>
              <a:rPr lang="en-US" altLang="ko-KR" sz="998" dirty="0"/>
              <a:t>($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/</a:t>
            </a:r>
            <a:r>
              <a:rPr lang="en-US" altLang="ko-KR" sz="998" dirty="0" err="1"/>
              <a:t>EndDate</a:t>
            </a:r>
            <a:r>
              <a:rPr lang="en-US" altLang="ko-KR" sz="998" dirty="0"/>
              <a:t>, 'MM/</a:t>
            </a:r>
            <a:r>
              <a:rPr lang="en-US" altLang="ko-KR" sz="998" dirty="0" err="1"/>
              <a:t>dd</a:t>
            </a:r>
            <a:r>
              <a:rPr lang="en-US" altLang="ko-KR" sz="998" dirty="0"/>
              <a:t>/</a:t>
            </a:r>
            <a:r>
              <a:rPr lang="en-US" altLang="ko-KR" sz="998" dirty="0" err="1"/>
              <a:t>yyyy</a:t>
            </a:r>
            <a:r>
              <a:rPr lang="en-US" altLang="ko-KR" sz="998" dirty="0"/>
              <a:t>') + 'has been approved by'+$</a:t>
            </a:r>
            <a:r>
              <a:rPr lang="en-US" altLang="ko-KR" sz="998" dirty="0" err="1"/>
              <a:t>Account_Manager</a:t>
            </a:r>
            <a:r>
              <a:rPr lang="en-US" altLang="ko-KR" sz="998" dirty="0"/>
              <a:t>/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1"/>
            <a:ext cx="6298015" cy="434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05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08" y="1407498"/>
            <a:ext cx="2239358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Decision(</a:t>
            </a:r>
            <a:r>
              <a:rPr lang="ko-KR" altLang="en-US" sz="998" dirty="0" err="1"/>
              <a:t>노란버튼</a:t>
            </a:r>
            <a:r>
              <a:rPr lang="en-US" altLang="ko-KR" sz="998" dirty="0"/>
              <a:t>)  </a:t>
            </a:r>
            <a:r>
              <a:rPr lang="ko-KR" altLang="en-US" sz="998" dirty="0"/>
              <a:t>클릭 후 해당 위치에 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 </a:t>
            </a:r>
            <a:r>
              <a:rPr lang="ko-KR" altLang="en-US" sz="998" dirty="0"/>
              <a:t>설정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</a:t>
            </a:r>
            <a:r>
              <a:rPr lang="ko-KR" altLang="en-US" sz="998" dirty="0"/>
              <a:t>과 종료 사이에서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Condition Value</a:t>
            </a:r>
            <a:r>
              <a:rPr lang="ko-KR" altLang="en-US" sz="998" dirty="0"/>
              <a:t>에서 </a:t>
            </a:r>
            <a:r>
              <a:rPr lang="en-US" altLang="ko-KR" sz="998" dirty="0"/>
              <a:t>true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4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403440"/>
            <a:ext cx="4269020" cy="3252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0" y="3967895"/>
            <a:ext cx="4457668" cy="200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5744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Title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'Your request has been approved‘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54579"/>
            <a:ext cx="5895675" cy="44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5552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Notification_Account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$Submitter 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73" y="1320387"/>
            <a:ext cx="6239315" cy="44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5287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Notification_VacationRequest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 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569" y="1464127"/>
            <a:ext cx="5814371" cy="44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0990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Notification_VacationRequest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</a:t>
            </a:r>
            <a:r>
              <a:rPr lang="en-US" altLang="ko-KR" sz="998" dirty="0" err="1"/>
              <a:t>VacationRequest</a:t>
            </a:r>
            <a:r>
              <a:rPr lang="en-US" altLang="ko-KR" sz="998" dirty="0"/>
              <a:t> 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569" y="1464127"/>
            <a:ext cx="5814371" cy="44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6302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Noticiations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Page name &gt; </a:t>
            </a:r>
            <a:r>
              <a:rPr lang="en-US" altLang="ko-KR" sz="998" dirty="0" err="1"/>
              <a:t>UnreadNotifications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Blank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Atlas_TopBar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453775"/>
            <a:ext cx="6287482" cy="32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8633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&gt; </a:t>
            </a:r>
            <a:r>
              <a:rPr lang="en-US" altLang="ko-KR" sz="998" dirty="0" err="1"/>
              <a:t>Navigatoin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Item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Notifications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Show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Page </a:t>
            </a:r>
            <a:r>
              <a:rPr lang="en-US" altLang="ko-KR" sz="998" dirty="0" err="1"/>
              <a:t>UnreadNotifications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60" y="1487262"/>
            <a:ext cx="6903153" cy="228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8541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UnreadNotifications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 Grid </a:t>
            </a:r>
            <a:r>
              <a:rPr lang="ko-KR" altLang="en-US" sz="998" dirty="0"/>
              <a:t>삽입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 Grid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Datasoure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&gt; Notification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Attribute &gt; Read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373674"/>
            <a:ext cx="4449519" cy="44118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4885579"/>
            <a:ext cx="6478921" cy="12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04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UnreadNotifications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Dupulicate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생성된 페이지 이름 </a:t>
            </a:r>
            <a:r>
              <a:rPr lang="en-US" altLang="ko-KR" sz="998" dirty="0" err="1"/>
              <a:t>ReadNotifications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40" y="1625377"/>
            <a:ext cx="1745661" cy="14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738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UnreadNotifications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Dupulicate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생성된 페이지 이름 </a:t>
            </a:r>
            <a:r>
              <a:rPr lang="en-US" altLang="ko-KR" sz="998" dirty="0" err="1"/>
              <a:t>ReadNotifications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ReadNotifications</a:t>
            </a:r>
            <a:r>
              <a:rPr lang="en-US" altLang="ko-KR" sz="998" dirty="0"/>
              <a:t> Page &gt; data gird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Datasource</a:t>
            </a:r>
            <a:r>
              <a:rPr lang="en-US" altLang="ko-KR" sz="998" dirty="0"/>
              <a:t> &gt; Read &gt; value &gt; true </a:t>
            </a:r>
            <a:r>
              <a:rPr lang="ko-KR" altLang="en-US" sz="998" dirty="0"/>
              <a:t>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40" y="1625377"/>
            <a:ext cx="1745661" cy="1443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294" y="1403445"/>
            <a:ext cx="5031614" cy="33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0561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Notification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other &gt; Menu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 된 </a:t>
            </a:r>
            <a:r>
              <a:rPr lang="en-US" altLang="ko-KR" sz="998" dirty="0"/>
              <a:t>Menu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Item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Unread, Read </a:t>
            </a:r>
            <a:r>
              <a:rPr lang="ko-KR" altLang="en-US" sz="998" dirty="0"/>
              <a:t>아이템 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Show Page </a:t>
            </a:r>
            <a:r>
              <a:rPr lang="ko-KR" altLang="en-US" sz="998" dirty="0"/>
              <a:t>는 해당 </a:t>
            </a:r>
            <a:r>
              <a:rPr lang="en-US" altLang="ko-KR" sz="998" dirty="0"/>
              <a:t>Notification </a:t>
            </a:r>
            <a:r>
              <a:rPr lang="ko-KR" altLang="en-US" sz="998" dirty="0"/>
              <a:t>으로 연결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897" y="1346023"/>
            <a:ext cx="4352339" cy="39934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662" y="4802832"/>
            <a:ext cx="4891307" cy="13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08" y="1407498"/>
            <a:ext cx="2239358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 </a:t>
            </a:r>
            <a:r>
              <a:rPr lang="ko-KR" altLang="en-US" sz="998" dirty="0"/>
              <a:t>아래 꼭지점에서 </a:t>
            </a:r>
            <a:r>
              <a:rPr lang="en-US" altLang="ko-KR" sz="998" dirty="0"/>
              <a:t>Drag </a:t>
            </a:r>
            <a:r>
              <a:rPr lang="ko-KR" altLang="en-US" sz="998" dirty="0"/>
              <a:t>후</a:t>
            </a:r>
            <a:r>
              <a:rPr lang="en-US" altLang="ko-KR" sz="998" dirty="0"/>
              <a:t> Action Activity </a:t>
            </a:r>
            <a:r>
              <a:rPr lang="ko-KR" altLang="en-US" sz="998" dirty="0"/>
              <a:t>생성 클릭 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5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02" y="1403441"/>
            <a:ext cx="6037547" cy="19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7482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ReadNotification</a:t>
            </a:r>
            <a:r>
              <a:rPr lang="en-US" altLang="ko-KR" sz="998" dirty="0"/>
              <a:t> Page</a:t>
            </a:r>
            <a:r>
              <a:rPr lang="ko-KR" altLang="en-US" sz="998" dirty="0"/>
              <a:t>로 이동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</a:t>
            </a:r>
            <a:r>
              <a:rPr lang="ko-KR" altLang="en-US" sz="998" dirty="0"/>
              <a:t>버튼 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Delete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Properties &gt; on click &gt; Delete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Close page &gt; no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0"/>
            <a:ext cx="6179807" cy="37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355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</a:t>
            </a:r>
            <a:r>
              <a:rPr lang="ko-KR" altLang="en-US" sz="998" dirty="0"/>
              <a:t>버튼 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Show </a:t>
            </a:r>
            <a:r>
              <a:rPr lang="en-US" altLang="ko-KR" sz="998" dirty="0" err="1"/>
              <a:t>Reqeust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Call a </a:t>
            </a:r>
            <a:r>
              <a:rPr lang="en-US" altLang="ko-KR" sz="998" dirty="0" err="1"/>
              <a:t>microflow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Noticifations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&gt; </a:t>
            </a:r>
            <a:r>
              <a:rPr lang="en-US" altLang="ko-KR" sz="998" dirty="0" err="1"/>
              <a:t>ACT_ShowRequest</a:t>
            </a:r>
            <a:r>
              <a:rPr lang="en-US" altLang="ko-KR" sz="998" dirty="0"/>
              <a:t> </a:t>
            </a:r>
            <a:r>
              <a:rPr lang="ko-KR" altLang="en-US" sz="998" dirty="0"/>
              <a:t>생성 후 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89219"/>
            <a:ext cx="6337254" cy="41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0406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Notification &gt; </a:t>
            </a:r>
            <a:r>
              <a:rPr lang="en-US" altLang="ko-KR" sz="998" dirty="0" err="1"/>
              <a:t>ACT_ShowRequest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Association &gt; </a:t>
            </a:r>
            <a:r>
              <a:rPr lang="en-US" altLang="ko-KR" sz="998" dirty="0" err="1"/>
              <a:t>Notification_VacationReqeuset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508602"/>
            <a:ext cx="6215491" cy="35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2454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UnreadNotification</a:t>
            </a:r>
            <a:r>
              <a:rPr lang="en-US" altLang="ko-KR" sz="998" dirty="0"/>
              <a:t> Page</a:t>
            </a:r>
            <a:r>
              <a:rPr lang="ko-KR" altLang="en-US" sz="998" dirty="0"/>
              <a:t>로 이동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</a:t>
            </a:r>
            <a:r>
              <a:rPr lang="ko-KR" altLang="en-US" sz="998" dirty="0"/>
              <a:t>버튼 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Mark as Read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Properties &gt; on click &gt; call a </a:t>
            </a:r>
            <a:r>
              <a:rPr lang="en-US" altLang="ko-KR" sz="998" dirty="0" err="1"/>
              <a:t>microflow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Notification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ACT_MarkAsRead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481739"/>
            <a:ext cx="6492549" cy="39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345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Notification &gt; </a:t>
            </a:r>
            <a:r>
              <a:rPr lang="en-US" altLang="ko-KR" sz="998" dirty="0" err="1"/>
              <a:t>ACT_MartAsRead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Chage</a:t>
            </a:r>
            <a:r>
              <a:rPr lang="en-US" altLang="ko-KR" sz="998" dirty="0"/>
              <a:t> object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Read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true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289" y="1403440"/>
            <a:ext cx="6461432" cy="37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63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Notification &gt; </a:t>
            </a:r>
            <a:r>
              <a:rPr lang="en-US" altLang="ko-KR" sz="998" dirty="0" err="1"/>
              <a:t>UnReadNotifications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Action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Show Request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Call a </a:t>
            </a:r>
            <a:r>
              <a:rPr lang="en-US" altLang="ko-KR" sz="998" dirty="0" err="1"/>
              <a:t>microflow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Microfole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ACT_ShowReqeust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UnReadNotifications</a:t>
            </a:r>
            <a:r>
              <a:rPr lang="en-US" altLang="ko-KR" sz="998" dirty="0"/>
              <a:t>, </a:t>
            </a:r>
            <a:r>
              <a:rPr lang="en-US" altLang="ko-KR" sz="998" dirty="0" err="1"/>
              <a:t>ReadNotifications</a:t>
            </a:r>
            <a:r>
              <a:rPr lang="en-US" altLang="ko-KR" sz="998" dirty="0"/>
              <a:t>, </a:t>
            </a:r>
            <a:r>
              <a:rPr lang="en-US" altLang="ko-KR" sz="998" dirty="0" err="1"/>
              <a:t>ACT_MarkAsRead</a:t>
            </a:r>
            <a:r>
              <a:rPr lang="en-US" altLang="ko-KR" sz="998" dirty="0"/>
              <a:t>, </a:t>
            </a:r>
            <a:r>
              <a:rPr lang="en-US" altLang="ko-KR" sz="998" dirty="0" err="1"/>
              <a:t>ACT_ShowRequest</a:t>
            </a:r>
            <a:r>
              <a:rPr lang="en-US" altLang="ko-KR" sz="998" dirty="0"/>
              <a:t> </a:t>
            </a:r>
            <a:r>
              <a:rPr lang="ko-KR" altLang="en-US" sz="998" dirty="0"/>
              <a:t>의 </a:t>
            </a:r>
            <a:r>
              <a:rPr lang="en-US" altLang="ko-KR" sz="998" dirty="0"/>
              <a:t>Allow Roles &gt; User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1" y="1489887"/>
            <a:ext cx="6442667" cy="3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7044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Approve &gt;</a:t>
            </a:r>
            <a:r>
              <a:rPr lang="en-US" altLang="ko-KR" sz="998" dirty="0" err="1"/>
              <a:t>VacationRequest_Details_Manage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Visible for &gt; Manager, Employee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Notifications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0"/>
            <a:ext cx="6219345" cy="420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8618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&gt;Settings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Languages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&gt; Korean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Implemented language options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346023"/>
            <a:ext cx="6198732" cy="40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6162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Mendix</a:t>
            </a:r>
            <a:r>
              <a:rPr lang="en-US" altLang="ko-KR" sz="998" dirty="0"/>
              <a:t> menu &gt; Language &gt; Batch Translate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Destination Language Korea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해당하는 언어 </a:t>
            </a:r>
            <a:r>
              <a:rPr lang="en-US" altLang="ko-KR" sz="998" dirty="0"/>
              <a:t>mapping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Mendix</a:t>
            </a:r>
            <a:r>
              <a:rPr lang="en-US" altLang="ko-KR" sz="998" dirty="0"/>
              <a:t> menu &gt; Language &gt; Current Language &gt; Korea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변경 된 문구 확인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Implemented language options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6184" y="1346027"/>
            <a:ext cx="3633065" cy="16231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73" y="1946170"/>
            <a:ext cx="3260469" cy="9562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483" y="3036039"/>
            <a:ext cx="5106318" cy="32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373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387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08" y="1407498"/>
            <a:ext cx="2239358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Activity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Entity &gt; </a:t>
            </a:r>
            <a:r>
              <a:rPr lang="en-US" altLang="ko-KR" sz="998" dirty="0" err="1"/>
              <a:t>GeneralExtentions.ProfilePicture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</a:t>
            </a:r>
            <a:r>
              <a:rPr lang="ko-KR" altLang="en-US" sz="998" dirty="0"/>
              <a:t>설정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5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722" y="1346027"/>
            <a:ext cx="4966663" cy="41183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86" y="4644949"/>
            <a:ext cx="2977436" cy="131849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121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08" y="1407498"/>
            <a:ext cx="2239358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Merge(</a:t>
            </a:r>
            <a:r>
              <a:rPr lang="ko-KR" altLang="en-US" sz="998" dirty="0" err="1"/>
              <a:t>빨간버튼</a:t>
            </a:r>
            <a:r>
              <a:rPr lang="en-US" altLang="ko-KR" sz="998" dirty="0"/>
              <a:t>)</a:t>
            </a:r>
            <a:r>
              <a:rPr lang="ko-KR" altLang="en-US" sz="998" dirty="0"/>
              <a:t>버튼 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Create </a:t>
            </a:r>
            <a:r>
              <a:rPr lang="en-US" altLang="ko-KR" sz="998" dirty="0" err="1"/>
              <a:t>ProfilePicture</a:t>
            </a:r>
            <a:r>
              <a:rPr lang="ko-KR" altLang="en-US" sz="998" dirty="0"/>
              <a:t>와 </a:t>
            </a:r>
            <a:r>
              <a:rPr lang="en-US" altLang="ko-KR" sz="998" dirty="0"/>
              <a:t>Merge </a:t>
            </a:r>
            <a:r>
              <a:rPr lang="ko-KR" altLang="en-US" sz="998" dirty="0"/>
              <a:t>버튼 연결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5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5"/>
            <a:ext cx="4701186" cy="22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48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08" y="1407498"/>
            <a:ext cx="2239358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Show </a:t>
            </a:r>
            <a:r>
              <a:rPr lang="en-US" altLang="ko-KR" sz="998" dirty="0" err="1"/>
              <a:t>MyAccount_Custom</a:t>
            </a:r>
            <a:r>
              <a:rPr lang="en-US" altLang="ko-KR" sz="998" dirty="0"/>
              <a:t> </a:t>
            </a:r>
            <a:r>
              <a:rPr lang="ko-KR" altLang="en-US" sz="998" dirty="0"/>
              <a:t>에서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Go to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ProfilePicture</a:t>
            </a:r>
            <a:r>
              <a:rPr lang="en-US" altLang="ko-KR" sz="998" dirty="0"/>
              <a:t> </a:t>
            </a:r>
            <a:r>
              <a:rPr lang="en-US" altLang="ko-KR" sz="998" dirty="0" err="1"/>
              <a:t>dataview</a:t>
            </a:r>
            <a:r>
              <a:rPr lang="en-US" altLang="ko-KR" sz="998" dirty="0"/>
              <a:t> </a:t>
            </a:r>
            <a:r>
              <a:rPr lang="ko-KR" altLang="en-US" sz="998" dirty="0"/>
              <a:t>에서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Got to entity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5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49332"/>
            <a:ext cx="5617226" cy="12703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80" y="3272410"/>
            <a:ext cx="6230801" cy="27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8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08" y="1407498"/>
            <a:ext cx="2239358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ProfilePicture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Read 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0" indent="0" defTabSz="414748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998" dirty="0">
                <a:solidFill>
                  <a:prstClr val="black"/>
                </a:solidFill>
              </a:rPr>
              <a:t>※ User</a:t>
            </a:r>
            <a:r>
              <a:rPr lang="ko-KR" altLang="en-US" sz="998" dirty="0">
                <a:solidFill>
                  <a:prstClr val="black"/>
                </a:solidFill>
              </a:rPr>
              <a:t>인 경우 </a:t>
            </a:r>
            <a:r>
              <a:rPr lang="en-US" altLang="ko-KR" sz="998" dirty="0">
                <a:solidFill>
                  <a:prstClr val="black"/>
                </a:solidFill>
              </a:rPr>
              <a:t>Read </a:t>
            </a:r>
            <a:r>
              <a:rPr lang="ko-KR" altLang="en-US" sz="998" dirty="0">
                <a:solidFill>
                  <a:prstClr val="black"/>
                </a:solidFill>
              </a:rPr>
              <a:t>권한만 가진다</a:t>
            </a:r>
            <a:endParaRPr lang="en-US" altLang="ko-KR" sz="998" dirty="0">
              <a:solidFill>
                <a:prstClr val="black"/>
              </a:solidFill>
            </a:endParaRPr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5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240" y="1541591"/>
            <a:ext cx="5912561" cy="41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8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4477791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Stories </a:t>
            </a:r>
            <a:r>
              <a:rPr lang="ko-KR" altLang="en-US" sz="2177" dirty="0"/>
              <a:t>추가</a:t>
            </a:r>
          </a:p>
        </p:txBody>
      </p:sp>
      <p:sp>
        <p:nvSpPr>
          <p:cNvPr id="21" name="내용 개체 틀 3"/>
          <p:cNvSpPr txBox="1">
            <a:spLocks/>
          </p:cNvSpPr>
          <p:nvPr/>
        </p:nvSpPr>
        <p:spPr>
          <a:xfrm>
            <a:off x="8345909" y="1407498"/>
            <a:ext cx="193285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206" indent="-79206">
              <a:buFont typeface="+mj-lt"/>
              <a:buAutoNum type="arabicPeriod"/>
            </a:pPr>
            <a:r>
              <a:rPr lang="en-US" altLang="ko-KR" sz="907" dirty="0"/>
              <a:t>Stories </a:t>
            </a:r>
            <a:r>
              <a:rPr lang="ko-KR" altLang="en-US" sz="907" dirty="0"/>
              <a:t>클릭</a:t>
            </a:r>
            <a:endParaRPr lang="en-US" altLang="ko-KR" sz="907" dirty="0"/>
          </a:p>
          <a:p>
            <a:pPr marL="79206" indent="-79206">
              <a:buFont typeface="+mj-lt"/>
              <a:buAutoNum type="arabicPeriod"/>
            </a:pPr>
            <a:r>
              <a:rPr lang="en-US" altLang="ko-KR" sz="907" dirty="0"/>
              <a:t>More &gt; Import/Export </a:t>
            </a:r>
            <a:r>
              <a:rPr lang="ko-KR" altLang="en-US" sz="907" dirty="0"/>
              <a:t>클릭</a:t>
            </a:r>
            <a:endParaRPr lang="en-US" altLang="ko-KR" sz="907" dirty="0"/>
          </a:p>
          <a:p>
            <a:pPr marL="79206" indent="-79206">
              <a:buFont typeface="+mj-lt"/>
              <a:buAutoNum type="arabicPeriod"/>
            </a:pPr>
            <a:r>
              <a:rPr lang="en-US" altLang="ko-KR" sz="907" dirty="0"/>
              <a:t>Update stories from Excel </a:t>
            </a:r>
            <a:r>
              <a:rPr lang="ko-KR" altLang="en-US" sz="907" dirty="0"/>
              <a:t>선택 후 </a:t>
            </a:r>
            <a:r>
              <a:rPr lang="en-US" altLang="ko-KR" sz="907" dirty="0"/>
              <a:t>Browse </a:t>
            </a:r>
            <a:r>
              <a:rPr lang="ko-KR" altLang="en-US" sz="907" dirty="0"/>
              <a:t>클릭</a:t>
            </a:r>
            <a:endParaRPr lang="en-US" altLang="ko-KR" sz="907" dirty="0"/>
          </a:p>
          <a:p>
            <a:pPr marL="79206" indent="-79206">
              <a:buFont typeface="+mj-lt"/>
              <a:buAutoNum type="arabicPeriod"/>
            </a:pPr>
            <a:r>
              <a:rPr lang="ko-KR" altLang="en-US" sz="907" dirty="0"/>
              <a:t>파일 선택 후 </a:t>
            </a:r>
            <a:r>
              <a:rPr lang="en-US" altLang="ko-KR" sz="907" dirty="0"/>
              <a:t>Import </a:t>
            </a:r>
            <a:r>
              <a:rPr lang="ko-KR" altLang="en-US" sz="907" dirty="0"/>
              <a:t>클릭</a:t>
            </a:r>
            <a:endParaRPr lang="en-US" altLang="ko-KR" sz="907" dirty="0"/>
          </a:p>
          <a:p>
            <a:pPr marL="79206" indent="-79206">
              <a:buFont typeface="+mj-lt"/>
              <a:buAutoNum type="arabicPeriod"/>
            </a:pPr>
            <a:r>
              <a:rPr lang="en-US" altLang="ko-KR" sz="907" dirty="0"/>
              <a:t>Andrea’s ideas </a:t>
            </a:r>
            <a:r>
              <a:rPr lang="ko-KR" altLang="en-US" sz="907" dirty="0"/>
              <a:t>에 추가 된 </a:t>
            </a:r>
            <a:r>
              <a:rPr lang="en-US" altLang="ko-KR" sz="907" dirty="0"/>
              <a:t>stories </a:t>
            </a:r>
            <a:r>
              <a:rPr lang="ko-KR" altLang="en-US" sz="907" dirty="0"/>
              <a:t>확인</a:t>
            </a:r>
            <a:endParaRPr lang="en-US" altLang="ko-KR" sz="907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677" y="1466031"/>
            <a:ext cx="6559395" cy="42373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844" y="3462801"/>
            <a:ext cx="2289211" cy="212605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6831754" y="2910272"/>
            <a:ext cx="940106" cy="20392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18" name="직선 화살표 연결선 14"/>
          <p:cNvCxnSpPr>
            <a:stCxn id="17" idx="1"/>
            <a:endCxn id="16" idx="0"/>
          </p:cNvCxnSpPr>
          <p:nvPr/>
        </p:nvCxnSpPr>
        <p:spPr>
          <a:xfrm rot="10800000" flipV="1">
            <a:off x="2643445" y="3012232"/>
            <a:ext cx="4188309" cy="450569"/>
          </a:xfrm>
          <a:prstGeom prst="bentConnector2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500" y="4458190"/>
            <a:ext cx="3243215" cy="176360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</p:pic>
      <p:cxnSp>
        <p:nvCxnSpPr>
          <p:cNvPr id="20" name="직선 화살표 연결선 14"/>
          <p:cNvCxnSpPr>
            <a:stCxn id="16" idx="3"/>
            <a:endCxn id="19" idx="1"/>
          </p:cNvCxnSpPr>
          <p:nvPr/>
        </p:nvCxnSpPr>
        <p:spPr>
          <a:xfrm>
            <a:off x="3788054" y="4525831"/>
            <a:ext cx="846450" cy="81416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524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08" y="1407498"/>
            <a:ext cx="2239358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ProfilePicture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 creating new </a:t>
            </a:r>
            <a:r>
              <a:rPr lang="en-US" altLang="ko-KR" sz="998" dirty="0" err="1"/>
              <a:t>obje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 deleting existing objects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Read, Write Radio </a:t>
            </a:r>
            <a:r>
              <a:rPr lang="ko-KR" altLang="en-US" sz="998" dirty="0"/>
              <a:t>버튼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Read, Write </a:t>
            </a:r>
            <a:r>
              <a:rPr lang="ko-KR" altLang="en-US" sz="998" dirty="0"/>
              <a:t>버튼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XPath Constraint </a:t>
            </a:r>
            <a:r>
              <a:rPr lang="ko-KR" altLang="en-US" sz="998" dirty="0"/>
              <a:t>탭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Path to user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Account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0" indent="0" defTabSz="414748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998" dirty="0">
                <a:solidFill>
                  <a:prstClr val="black"/>
                </a:solidFill>
              </a:rPr>
              <a:t>※ User</a:t>
            </a:r>
            <a:r>
              <a:rPr lang="ko-KR" altLang="en-US" sz="998" dirty="0">
                <a:solidFill>
                  <a:prstClr val="black"/>
                </a:solidFill>
              </a:rPr>
              <a:t>인 경우</a:t>
            </a:r>
            <a:r>
              <a:rPr lang="en-US" altLang="ko-KR" sz="998" dirty="0">
                <a:solidFill>
                  <a:prstClr val="black"/>
                </a:solidFill>
              </a:rPr>
              <a:t>,  </a:t>
            </a:r>
            <a:r>
              <a:rPr lang="ko-KR" altLang="en-US" sz="998" dirty="0">
                <a:solidFill>
                  <a:prstClr val="black"/>
                </a:solidFill>
              </a:rPr>
              <a:t>본인이 작성한 파일인 경우 모든 권한을 가진다</a:t>
            </a:r>
            <a:endParaRPr lang="en-US" altLang="ko-KR" sz="998" dirty="0">
              <a:solidFill>
                <a:prstClr val="black"/>
              </a:solidFill>
            </a:endParaRPr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5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03444"/>
            <a:ext cx="3320954" cy="27252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431" y="1403440"/>
            <a:ext cx="2933546" cy="167964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</p:pic>
      <p:cxnSp>
        <p:nvCxnSpPr>
          <p:cNvPr id="12" name="직선 화살표 연결선 14"/>
          <p:cNvCxnSpPr>
            <a:stCxn id="16" idx="0"/>
            <a:endCxn id="3" idx="1"/>
          </p:cNvCxnSpPr>
          <p:nvPr/>
        </p:nvCxnSpPr>
        <p:spPr>
          <a:xfrm rot="5400000" flipH="1" flipV="1">
            <a:off x="4853075" y="2160770"/>
            <a:ext cx="362858" cy="527853"/>
          </a:xfrm>
          <a:prstGeom prst="bentConnector2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510122" y="2606121"/>
            <a:ext cx="520918" cy="16935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596" y="3394540"/>
            <a:ext cx="4657758" cy="2806447"/>
          </a:xfrm>
          <a:prstGeom prst="rect">
            <a:avLst/>
          </a:prstGeom>
        </p:spPr>
      </p:pic>
      <p:cxnSp>
        <p:nvCxnSpPr>
          <p:cNvPr id="17" name="직선 화살표 연결선 14"/>
          <p:cNvCxnSpPr>
            <a:stCxn id="4" idx="2"/>
            <a:endCxn id="5" idx="1"/>
          </p:cNvCxnSpPr>
          <p:nvPr/>
        </p:nvCxnSpPr>
        <p:spPr>
          <a:xfrm rot="16200000" flipH="1">
            <a:off x="3205613" y="4399776"/>
            <a:ext cx="669029" cy="126939"/>
          </a:xfrm>
          <a:prstGeom prst="bentConnector2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36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08" y="1407498"/>
            <a:ext cx="2239358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MyAccount_Custom</a:t>
            </a:r>
            <a:r>
              <a:rPr lang="en-US" altLang="ko-KR" sz="998" dirty="0"/>
              <a:t> </a:t>
            </a:r>
            <a:r>
              <a:rPr lang="ko-KR" altLang="en-US" sz="998" dirty="0"/>
              <a:t>의 </a:t>
            </a:r>
            <a:r>
              <a:rPr lang="en-US" altLang="ko-KR" sz="998" dirty="0" err="1"/>
              <a:t>Accout</a:t>
            </a:r>
            <a:r>
              <a:rPr lang="en-US" altLang="ko-KR" sz="998" dirty="0"/>
              <a:t> </a:t>
            </a:r>
            <a:r>
              <a:rPr lang="en-US" altLang="ko-KR" sz="998" dirty="0" err="1"/>
              <a:t>dataview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Go to entity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이동한 </a:t>
            </a:r>
            <a:r>
              <a:rPr lang="en-US" altLang="ko-KR" sz="998" dirty="0"/>
              <a:t>Domain Model</a:t>
            </a:r>
            <a:r>
              <a:rPr lang="ko-KR" altLang="en-US" sz="998" dirty="0"/>
              <a:t>의 </a:t>
            </a:r>
            <a:r>
              <a:rPr lang="en-US" altLang="ko-KR" sz="998" dirty="0"/>
              <a:t>Account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Manager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 creating </a:t>
            </a:r>
            <a:r>
              <a:rPr lang="en-US" altLang="ko-KR" sz="998" dirty="0" err="1"/>
              <a:t>obje</a:t>
            </a:r>
            <a:r>
              <a:rPr lang="en-US" altLang="ko-KR" sz="998" dirty="0"/>
              <a:t>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 deleting existing objects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Read,Write</a:t>
            </a:r>
            <a:r>
              <a:rPr lang="en-US" altLang="ko-KR" sz="998" dirty="0"/>
              <a:t>  </a:t>
            </a:r>
            <a:r>
              <a:rPr lang="ko-KR" altLang="en-US" sz="998" dirty="0"/>
              <a:t>버튼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My Account </a:t>
            </a:r>
            <a:r>
              <a:rPr lang="ko-KR" altLang="en-US" sz="2177" dirty="0"/>
              <a:t>구성 </a:t>
            </a:r>
            <a:r>
              <a:rPr lang="en-US" altLang="ko-KR" sz="2177" dirty="0"/>
              <a:t>5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236" y="2804339"/>
            <a:ext cx="4206390" cy="3332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3240" y="1381791"/>
            <a:ext cx="3014542" cy="13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4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08" y="1407498"/>
            <a:ext cx="2239358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Navigation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Item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Menu Item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Name: Sign-Out</a:t>
            </a:r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On click: Sign out</a:t>
            </a:r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Log-Out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0689" y="2169457"/>
            <a:ext cx="6361726" cy="30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5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 in Studio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‘Theme Customer’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Custom Styling 1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1362" y="2058605"/>
            <a:ext cx="5043932" cy="26925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193" y="1453679"/>
            <a:ext cx="6435481" cy="4360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197" y="2048434"/>
            <a:ext cx="1485795" cy="407822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03695" y="1458033"/>
            <a:ext cx="741400" cy="29935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17" name="직사각형 16"/>
          <p:cNvSpPr/>
          <p:nvPr/>
        </p:nvSpPr>
        <p:spPr>
          <a:xfrm>
            <a:off x="1547474" y="5570834"/>
            <a:ext cx="229675" cy="2122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404696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Select File</a:t>
            </a:r>
            <a:r>
              <a:rPr lang="ko-KR" altLang="en-US" sz="998" dirty="0"/>
              <a:t>에서 로고 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바뀐 로고 확인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Custom Styling 2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615858"/>
            <a:ext cx="6326877" cy="351851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39599" y="2668875"/>
            <a:ext cx="2516482" cy="31900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966" y="4285123"/>
            <a:ext cx="3455394" cy="169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37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Security &gt; User roles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Anonymous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Anonymous users 1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131" y="1403441"/>
            <a:ext cx="6529728" cy="40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Security &gt; Anonymous users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 anonymous users &gt; 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Anonymous user role &gt; Anonymous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Anonymous users 2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856" y="1403440"/>
            <a:ext cx="6321522" cy="42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44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Page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</a:t>
            </a:r>
            <a:r>
              <a:rPr lang="en-US" altLang="ko-KR" sz="998" dirty="0"/>
              <a:t>Layout </a:t>
            </a:r>
            <a:r>
              <a:rPr lang="ko-KR" altLang="en-US" sz="998" dirty="0"/>
              <a:t>형태로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Visible For &gt; Anonymous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Anonymous users 3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31698"/>
            <a:ext cx="6529728" cy="3267350"/>
          </a:xfrm>
          <a:prstGeom prst="rect">
            <a:avLst/>
          </a:prstGeom>
        </p:spPr>
      </p:pic>
      <p:cxnSp>
        <p:nvCxnSpPr>
          <p:cNvPr id="11" name="직선 화살표 연결선 14"/>
          <p:cNvCxnSpPr>
            <a:stCxn id="12" idx="1"/>
            <a:endCxn id="4" idx="1"/>
          </p:cNvCxnSpPr>
          <p:nvPr/>
        </p:nvCxnSpPr>
        <p:spPr>
          <a:xfrm rot="10800000" flipH="1" flipV="1">
            <a:off x="3046422" y="3065371"/>
            <a:ext cx="470053" cy="1527559"/>
          </a:xfrm>
          <a:prstGeom prst="bentConnector3">
            <a:avLst>
              <a:gd name="adj1" fmla="val -90118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046422" y="1431697"/>
            <a:ext cx="5252757" cy="326735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478" y="2984770"/>
            <a:ext cx="4829433" cy="32163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9597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Navigation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Default home page &gt; </a:t>
            </a:r>
            <a:r>
              <a:rPr lang="en-US" altLang="ko-KR" sz="998" dirty="0" err="1"/>
              <a:t>Login_Web</a:t>
            </a:r>
            <a:r>
              <a:rPr lang="en-US" altLang="ko-KR" sz="998" dirty="0"/>
              <a:t> </a:t>
            </a:r>
            <a:r>
              <a:rPr lang="ko-KR" altLang="en-US" sz="998" dirty="0"/>
              <a:t>으로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Sign-in page &gt; </a:t>
            </a:r>
            <a:r>
              <a:rPr lang="en-US" altLang="ko-KR" sz="998" dirty="0" err="1"/>
              <a:t>GeneralExtentions.Login_Web</a:t>
            </a:r>
            <a:r>
              <a:rPr lang="en-US" altLang="ko-KR" sz="998" dirty="0"/>
              <a:t> </a:t>
            </a:r>
            <a:r>
              <a:rPr lang="ko-KR" altLang="en-US" sz="998" dirty="0"/>
              <a:t>으로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Role-based home page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Administrator - </a:t>
            </a:r>
            <a:r>
              <a:rPr lang="en-US" altLang="ko-KR" sz="998" dirty="0" err="1"/>
              <a:t>GeneralExtentions.Account_Overview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Employee -</a:t>
            </a:r>
            <a:r>
              <a:rPr lang="en-US" altLang="ko-KR" sz="998" dirty="0" err="1"/>
              <a:t>MyFirstModule.Home_Web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Manager - </a:t>
            </a:r>
            <a:r>
              <a:rPr lang="en-US" altLang="ko-KR" sz="998" dirty="0" err="1"/>
              <a:t>MyFirstModule.Home_Web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Anonymous users 4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03440"/>
            <a:ext cx="6461707" cy="34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40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Attribute </a:t>
            </a:r>
            <a:r>
              <a:rPr lang="ko-KR" altLang="en-US" sz="998" dirty="0"/>
              <a:t>추가</a:t>
            </a:r>
            <a:r>
              <a:rPr lang="en-US" altLang="ko-KR" sz="998" dirty="0"/>
              <a:t>(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, </a:t>
            </a:r>
            <a:r>
              <a:rPr lang="en-US" altLang="ko-KR" sz="998" dirty="0" err="1"/>
              <a:t>UserName</a:t>
            </a:r>
            <a:r>
              <a:rPr lang="en-US" altLang="ko-KR" sz="998" dirty="0"/>
              <a:t>, </a:t>
            </a:r>
            <a:r>
              <a:rPr lang="en-US" altLang="ko-KR" sz="998" dirty="0" err="1"/>
              <a:t>EmailAddress</a:t>
            </a:r>
            <a:r>
              <a:rPr lang="en-US" altLang="ko-KR" sz="998" dirty="0"/>
              <a:t>, Password, </a:t>
            </a:r>
            <a:r>
              <a:rPr lang="en-US" altLang="ko-KR" sz="998" dirty="0" err="1"/>
              <a:t>confirmPassword</a:t>
            </a:r>
            <a:r>
              <a:rPr lang="en-US" altLang="ko-KR" sz="998" dirty="0"/>
              <a:t>)</a:t>
            </a:r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Allow Anonymous users to Sign up</a:t>
            </a:r>
            <a:endParaRPr lang="ko-KR" altLang="en-US" sz="2177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346026"/>
            <a:ext cx="6295338" cy="40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8345912" y="1407498"/>
            <a:ext cx="2198094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Andrea’s ideas  </a:t>
            </a:r>
            <a:r>
              <a:rPr lang="ko-KR" altLang="en-US" sz="998" dirty="0"/>
              <a:t>의  </a:t>
            </a:r>
            <a:r>
              <a:rPr lang="en-US" altLang="ko-KR" sz="998" dirty="0"/>
              <a:t>‘…’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Move Stories </a:t>
            </a:r>
            <a:r>
              <a:rPr lang="ko-KR" altLang="en-US" sz="998" dirty="0"/>
              <a:t>에서 </a:t>
            </a:r>
            <a:r>
              <a:rPr lang="en-US" altLang="ko-KR" sz="998" dirty="0"/>
              <a:t>Get started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Proceed </a:t>
            </a:r>
            <a:r>
              <a:rPr lang="ko-KR" altLang="en-US" sz="998" dirty="0"/>
              <a:t>버튼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Get started </a:t>
            </a:r>
            <a:r>
              <a:rPr lang="ko-KR" altLang="en-US" sz="998" dirty="0"/>
              <a:t>로</a:t>
            </a:r>
            <a:r>
              <a:rPr lang="en-US" altLang="ko-KR" sz="998" dirty="0"/>
              <a:t> </a:t>
            </a:r>
            <a:r>
              <a:rPr lang="ko-KR" altLang="en-US" sz="998" dirty="0"/>
              <a:t>이동 된 </a:t>
            </a:r>
            <a:r>
              <a:rPr lang="en-US" altLang="ko-KR" sz="998" dirty="0"/>
              <a:t>stories </a:t>
            </a:r>
            <a:r>
              <a:rPr lang="ko-KR" altLang="en-US" sz="998" dirty="0"/>
              <a:t>확인</a:t>
            </a:r>
            <a:endParaRPr lang="en-US" altLang="ko-KR" sz="998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51" y="1325237"/>
            <a:ext cx="4660961" cy="253455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883046" y="1422654"/>
            <a:ext cx="340408" cy="21286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9712" y="3957207"/>
            <a:ext cx="4730240" cy="218554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4192" y="2026264"/>
            <a:ext cx="3731022" cy="1765935"/>
          </a:xfrm>
          <a:prstGeom prst="rect">
            <a:avLst/>
          </a:prstGeom>
        </p:spPr>
      </p:pic>
      <p:cxnSp>
        <p:nvCxnSpPr>
          <p:cNvPr id="26" name="직선 화살표 연결선 14"/>
          <p:cNvCxnSpPr>
            <a:endCxn id="25" idx="0"/>
          </p:cNvCxnSpPr>
          <p:nvPr/>
        </p:nvCxnSpPr>
        <p:spPr>
          <a:xfrm rot="16200000" flipH="1">
            <a:off x="6065272" y="1671828"/>
            <a:ext cx="512616" cy="196249"/>
          </a:xfrm>
          <a:prstGeom prst="bentConnector3">
            <a:avLst>
              <a:gd name="adj1" fmla="val 10887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290286" y="3159124"/>
            <a:ext cx="488486" cy="23733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cxnSp>
        <p:nvCxnSpPr>
          <p:cNvPr id="28" name="직선 화살표 연결선 14"/>
          <p:cNvCxnSpPr>
            <a:stCxn id="27" idx="2"/>
            <a:endCxn id="24" idx="3"/>
          </p:cNvCxnSpPr>
          <p:nvPr/>
        </p:nvCxnSpPr>
        <p:spPr>
          <a:xfrm rot="5400000">
            <a:off x="6190484" y="3705927"/>
            <a:ext cx="1653521" cy="1034577"/>
          </a:xfrm>
          <a:prstGeom prst="bentConnector2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4477791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Stories </a:t>
            </a:r>
            <a:r>
              <a:rPr lang="ko-KR" altLang="en-US" sz="2177" dirty="0"/>
              <a:t>이동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29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Access rules</a:t>
            </a:r>
            <a:r>
              <a:rPr lang="ko-KR" altLang="en-US" sz="998" dirty="0"/>
              <a:t>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Access Rule</a:t>
            </a:r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Anonymous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Allow creating new </a:t>
            </a:r>
            <a:r>
              <a:rPr lang="en-US" altLang="ko-KR" sz="998" dirty="0" err="1"/>
              <a:t>obje</a:t>
            </a:r>
            <a:r>
              <a:rPr lang="en-US" altLang="ko-KR" sz="998" dirty="0"/>
              <a:t>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Allow deleting existing objects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Read, </a:t>
            </a:r>
            <a:r>
              <a:rPr lang="en-US" altLang="ko-KR" sz="998" dirty="0" err="1"/>
              <a:t>wirte</a:t>
            </a:r>
            <a:r>
              <a:rPr lang="en-US" altLang="ko-KR" sz="998" dirty="0"/>
              <a:t> Radio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326902" lvl="1" indent="-165612">
              <a:buFont typeface="+mj-lt"/>
              <a:buAutoNum type="arabicPeriod"/>
            </a:pPr>
            <a:r>
              <a:rPr lang="en-US" altLang="ko-KR" sz="998" dirty="0"/>
              <a:t>Read, Write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Allow Anonymous users to Sign up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1"/>
            <a:ext cx="6231396" cy="47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52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Login_Web</a:t>
            </a:r>
            <a:r>
              <a:rPr lang="en-US" altLang="ko-KR" sz="998" dirty="0"/>
              <a:t>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</a:t>
            </a:r>
            <a:r>
              <a:rPr lang="ko-KR" altLang="en-US" sz="998" dirty="0"/>
              <a:t>구성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Allow Anonymous users to Sign up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491369"/>
            <a:ext cx="6427559" cy="36076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8870" y="3888155"/>
            <a:ext cx="2291951" cy="51107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1303474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Sing up here! </a:t>
            </a:r>
            <a:r>
              <a:rPr lang="ko-KR" altLang="en-US" sz="998" dirty="0"/>
              <a:t>에서 </a:t>
            </a:r>
            <a:r>
              <a:rPr lang="ko-KR" altLang="en-US" sz="998" dirty="0" err="1"/>
              <a:t>우클릭</a:t>
            </a:r>
            <a:r>
              <a:rPr lang="ko-KR" altLang="en-US" sz="998" dirty="0"/>
              <a:t> </a:t>
            </a:r>
            <a:r>
              <a:rPr lang="en-US" altLang="ko-KR" sz="998" dirty="0"/>
              <a:t>&gt; Edit on click Action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Create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en-US" altLang="ko-KR" sz="998" dirty="0"/>
              <a:t> (path) &gt; </a:t>
            </a:r>
            <a:r>
              <a:rPr lang="en-US" altLang="ko-KR" sz="998" dirty="0" err="1"/>
              <a:t>GeneralExtentions.Registration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page &gt; </a:t>
            </a:r>
            <a:r>
              <a:rPr lang="en-US" altLang="ko-KR" sz="998" dirty="0" err="1"/>
              <a:t>GeneralExtentions</a:t>
            </a:r>
            <a:r>
              <a:rPr lang="en-US" altLang="ko-KR" sz="998" dirty="0"/>
              <a:t>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New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Registration_New</a:t>
            </a:r>
            <a:r>
              <a:rPr lang="en-US" altLang="ko-KR" sz="998" dirty="0"/>
              <a:t> Page </a:t>
            </a:r>
            <a:r>
              <a:rPr lang="ko-KR" altLang="en-US" sz="998" dirty="0"/>
              <a:t>생성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Allow Anonymous users to Sign up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53" y="1346026"/>
            <a:ext cx="4919470" cy="295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90" y="3553990"/>
            <a:ext cx="4792110" cy="26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36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Registration_New</a:t>
            </a:r>
            <a:r>
              <a:rPr lang="en-US" altLang="ko-KR" sz="998" dirty="0"/>
              <a:t>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Password &gt; Show as password &gt; Yes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Confirm Password &gt; Show as password &gt; Yes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Allow Anonymous users to Sign up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961" y="1403442"/>
            <a:ext cx="6279116" cy="32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07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Registration_New</a:t>
            </a:r>
            <a:r>
              <a:rPr lang="en-US" altLang="ko-KR" sz="998" dirty="0"/>
              <a:t>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Visible for &gt; Anonymous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Allow Anonymous users to Sign up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918" y="1403455"/>
            <a:ext cx="6496672" cy="30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30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Save &gt; Sign me up!</a:t>
            </a:r>
            <a:r>
              <a:rPr lang="ko-KR" altLang="en-US" sz="998" dirty="0"/>
              <a:t>으로 글자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Sign me up!  </a:t>
            </a:r>
            <a:r>
              <a:rPr lang="ko-KR" altLang="en-US" sz="998" dirty="0"/>
              <a:t>버튼 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On click &gt; Call a </a:t>
            </a:r>
            <a:r>
              <a:rPr lang="en-US" altLang="ko-KR" sz="998" dirty="0" err="1"/>
              <a:t>microflow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&gt; User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ACT_CreateMyAccount</a:t>
            </a:r>
            <a:r>
              <a:rPr lang="en-US" altLang="ko-KR" sz="998" dirty="0"/>
              <a:t> </a:t>
            </a:r>
            <a:r>
              <a:rPr lang="ko-KR" altLang="en-US" sz="998" dirty="0"/>
              <a:t>생성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07498"/>
            <a:ext cx="6484379" cy="386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4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ACT_CreateMyAccount</a:t>
            </a:r>
            <a:r>
              <a:rPr lang="ko-KR" altLang="en-US" sz="998" dirty="0"/>
              <a:t>로 이동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Allowed roles &gt; Anonymous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573206"/>
            <a:ext cx="6449480" cy="34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버튼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생성된 버튼 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Create Variable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 type &gt; Boolean</a:t>
            </a:r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Variable name &gt; Valid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True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41661"/>
            <a:ext cx="6339209" cy="36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en-US" altLang="ko-KR" sz="998" dirty="0" err="1"/>
              <a:t>Decison</a:t>
            </a:r>
            <a:r>
              <a:rPr lang="en-US" altLang="ko-KR" sz="998" dirty="0"/>
              <a:t> </a:t>
            </a:r>
            <a:r>
              <a:rPr lang="ko-KR" altLang="en-US" sz="998" dirty="0"/>
              <a:t>버튼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생성된 버튼 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492" y="1448435"/>
            <a:ext cx="6468416" cy="33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10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594227"/>
            <a:ext cx="6496820" cy="2140607"/>
          </a:xfrm>
          <a:prstGeom prst="rect">
            <a:avLst/>
          </a:prstGeom>
        </p:spPr>
      </p:pic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Sequence flow (</a:t>
            </a:r>
            <a:r>
              <a:rPr lang="ko-KR" altLang="en-US" sz="998" dirty="0" err="1"/>
              <a:t>주황박스</a:t>
            </a:r>
            <a:r>
              <a:rPr lang="ko-KR" altLang="en-US" sz="998" dirty="0"/>
              <a:t> 안의 라인</a:t>
            </a:r>
            <a:r>
              <a:rPr lang="en-US" altLang="ko-KR" sz="998" dirty="0"/>
              <a:t>)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Condition Value  &gt; true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sp>
        <p:nvSpPr>
          <p:cNvPr id="8" name="직사각형 7"/>
          <p:cNvSpPr/>
          <p:nvPr/>
        </p:nvSpPr>
        <p:spPr>
          <a:xfrm>
            <a:off x="4517264" y="2005060"/>
            <a:ext cx="3459549" cy="51107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0801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8345911" y="1407498"/>
            <a:ext cx="2029000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Edit in Studio Pro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Mendix</a:t>
            </a:r>
            <a:r>
              <a:rPr lang="en-US" altLang="ko-KR" sz="998" dirty="0"/>
              <a:t> </a:t>
            </a:r>
            <a:r>
              <a:rPr lang="ko-KR" altLang="en-US" sz="998" dirty="0"/>
              <a:t>해당 버전 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Open with selected </a:t>
            </a:r>
            <a:r>
              <a:rPr lang="en-US" altLang="ko-KR" sz="998" dirty="0" err="1"/>
              <a:t>Mendix</a:t>
            </a:r>
            <a:r>
              <a:rPr lang="en-US" altLang="ko-KR" sz="998" dirty="0"/>
              <a:t> version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756" y="1458609"/>
            <a:ext cx="6341685" cy="11381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509" y="3047653"/>
            <a:ext cx="4108933" cy="293495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86366" y="1440624"/>
            <a:ext cx="847939" cy="2557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8" name="직선 화살표 연결선 14"/>
          <p:cNvCxnSpPr>
            <a:stCxn id="17" idx="2"/>
            <a:endCxn id="16" idx="0"/>
          </p:cNvCxnSpPr>
          <p:nvPr/>
        </p:nvCxnSpPr>
        <p:spPr>
          <a:xfrm rot="5400000">
            <a:off x="6090023" y="1627340"/>
            <a:ext cx="1351271" cy="1489364"/>
          </a:xfrm>
          <a:prstGeom prst="bentConnector3">
            <a:avLst>
              <a:gd name="adj1" fmla="val 78647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4477791" cy="464389"/>
          </a:xfrm>
        </p:spPr>
        <p:txBody>
          <a:bodyPr>
            <a:noAutofit/>
          </a:bodyPr>
          <a:lstStyle/>
          <a:p>
            <a:r>
              <a:rPr lang="en-US" altLang="ko-KR" sz="2177" dirty="0" err="1"/>
              <a:t>Mendix</a:t>
            </a:r>
            <a:r>
              <a:rPr lang="en-US" altLang="ko-KR" sz="2177" dirty="0"/>
              <a:t> Pro </a:t>
            </a:r>
            <a:r>
              <a:rPr lang="ko-KR" altLang="en-US" sz="2177" dirty="0"/>
              <a:t>열기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25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/>
              <a:t>Decision</a:t>
            </a:r>
            <a:r>
              <a:rPr lang="ko-KR" altLang="en-US" sz="998" dirty="0"/>
              <a:t>에서 아래 모서리를 클릭하여 </a:t>
            </a:r>
            <a:r>
              <a:rPr lang="ko-KR" altLang="en-US" sz="998" dirty="0" err="1"/>
              <a:t>드레그</a:t>
            </a:r>
            <a:r>
              <a:rPr lang="ko-KR" altLang="en-US" sz="998" dirty="0"/>
              <a:t> 후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생성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Change Variable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Variable &gt; Valid(</a:t>
            </a:r>
            <a:r>
              <a:rPr lang="en-US" altLang="ko-KR" sz="998" dirty="0" err="1"/>
              <a:t>Boolan</a:t>
            </a:r>
            <a:r>
              <a:rPr lang="en-US" altLang="ko-KR" sz="998" dirty="0"/>
              <a:t>)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Action Value &gt; false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552956"/>
            <a:ext cx="6387361" cy="29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08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Change Variable Activity</a:t>
            </a:r>
            <a:r>
              <a:rPr lang="ko-KR" altLang="en-US" sz="998" dirty="0"/>
              <a:t>와 연결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생성한 </a:t>
            </a: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Validation Feedback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Variable &gt; Registration (</a:t>
            </a:r>
            <a:r>
              <a:rPr lang="en-US" altLang="ko-KR" sz="998" dirty="0" err="1"/>
              <a:t>GeneralExtentions.Registration</a:t>
            </a:r>
            <a:r>
              <a:rPr lang="en-US" altLang="ko-KR" sz="998" dirty="0"/>
              <a:t>)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Template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667157"/>
            <a:ext cx="6554955" cy="28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79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Merge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이전페이지에 생성한 </a:t>
            </a:r>
            <a:r>
              <a:rPr lang="en-US" altLang="ko-KR" sz="998" dirty="0"/>
              <a:t>Activity</a:t>
            </a:r>
            <a:r>
              <a:rPr lang="ko-KR" altLang="en-US" sz="998" dirty="0"/>
              <a:t>와 연결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End Event(</a:t>
            </a:r>
            <a:r>
              <a:rPr lang="ko-KR" altLang="en-US" sz="998" dirty="0"/>
              <a:t>빨간 </a:t>
            </a:r>
            <a:r>
              <a:rPr lang="en-US" altLang="ko-KR" sz="998" dirty="0" err="1"/>
              <a:t>Cicle</a:t>
            </a:r>
            <a:r>
              <a:rPr lang="en-US" altLang="ko-KR" sz="998" dirty="0"/>
              <a:t> </a:t>
            </a:r>
            <a:r>
              <a:rPr lang="ko-KR" altLang="en-US" sz="998" dirty="0"/>
              <a:t>버튼</a:t>
            </a:r>
            <a:r>
              <a:rPr lang="en-US" altLang="ko-KR" sz="998" dirty="0"/>
              <a:t>) </a:t>
            </a:r>
            <a:r>
              <a:rPr lang="ko-KR" altLang="en-US" sz="998" dirty="0"/>
              <a:t>삭제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510487"/>
            <a:ext cx="6371452" cy="26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61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네모박스 된 부분 복사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480" y="1676485"/>
            <a:ext cx="6293490" cy="29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6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339" y="3995031"/>
            <a:ext cx="7793111" cy="1893304"/>
          </a:xfrm>
          <a:prstGeom prst="rect">
            <a:avLst/>
          </a:prstGeom>
        </p:spPr>
      </p:pic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네모박스 된 부분 복사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복사된 부분 붙이기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363" y="1451380"/>
            <a:ext cx="4768849" cy="22716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63786" y="4756973"/>
            <a:ext cx="5100780" cy="106931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661633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1726038" y="5122585"/>
            <a:ext cx="8758947" cy="1372025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Sequence flow</a:t>
            </a:r>
            <a:r>
              <a:rPr lang="ko-KR" altLang="en-US" sz="998" dirty="0"/>
              <a:t>로 연결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 </a:t>
            </a:r>
            <a:r>
              <a:rPr lang="en-US" altLang="ko-KR" sz="998" dirty="0"/>
              <a:t>Entity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Cation</a:t>
            </a:r>
            <a:r>
              <a:rPr lang="ko-KR" altLang="en-US" sz="998" dirty="0"/>
              <a:t>의</a:t>
            </a:r>
            <a:r>
              <a:rPr lang="en-US" altLang="ko-KR" sz="998" dirty="0"/>
              <a:t> 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-&gt; Email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</a:t>
            </a:r>
            <a:r>
              <a:rPr lang="ko-KR" altLang="en-US" sz="998" dirty="0"/>
              <a:t>의 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-&gt; </a:t>
            </a:r>
            <a:r>
              <a:rPr lang="en-US" altLang="ko-KR" sz="998" dirty="0" err="1"/>
              <a:t>EmailAddress</a:t>
            </a:r>
            <a:r>
              <a:rPr lang="en-US" altLang="ko-KR" sz="998" dirty="0"/>
              <a:t> 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6279039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945" y="1570868"/>
            <a:ext cx="8534062" cy="349584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55693" y="2645858"/>
            <a:ext cx="929665" cy="48355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324445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1726038" y="4996782"/>
            <a:ext cx="8758947" cy="1269812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 </a:t>
            </a:r>
            <a:r>
              <a:rPr lang="en-US" altLang="ko-KR" sz="998" dirty="0"/>
              <a:t>Entity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EmailAddress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Template name -&gt; email</a:t>
            </a:r>
            <a:r>
              <a:rPr lang="ko-KR" altLang="en-US" sz="998" dirty="0"/>
              <a:t>로 변경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5868492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993" y="1529984"/>
            <a:ext cx="8498254" cy="30933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05583" y="2890198"/>
            <a:ext cx="878558" cy="59303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3394672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792" y="1661747"/>
            <a:ext cx="8140154" cy="3202452"/>
          </a:xfrm>
          <a:prstGeom prst="rect">
            <a:avLst/>
          </a:prstGeom>
        </p:spPr>
      </p:pic>
      <p:sp>
        <p:nvSpPr>
          <p:cNvPr id="21" name="내용 개체 틀 3"/>
          <p:cNvSpPr txBox="1">
            <a:spLocks/>
          </p:cNvSpPr>
          <p:nvPr/>
        </p:nvSpPr>
        <p:spPr>
          <a:xfrm>
            <a:off x="1726038" y="5122585"/>
            <a:ext cx="8758947" cy="1372025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Sequence flow</a:t>
            </a:r>
            <a:r>
              <a:rPr lang="ko-KR" altLang="en-US" sz="998" dirty="0"/>
              <a:t>로 연결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 </a:t>
            </a:r>
            <a:r>
              <a:rPr lang="en-US" altLang="ko-KR" sz="998" dirty="0"/>
              <a:t>Entity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Cation</a:t>
            </a:r>
            <a:r>
              <a:rPr lang="ko-KR" altLang="en-US" sz="998" dirty="0"/>
              <a:t>의</a:t>
            </a:r>
            <a:r>
              <a:rPr lang="en-US" altLang="ko-KR" sz="998" dirty="0"/>
              <a:t> 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-&gt; </a:t>
            </a:r>
            <a:r>
              <a:rPr lang="en-US" altLang="ko-KR" sz="998" dirty="0" err="1"/>
              <a:t>UserName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</a:t>
            </a:r>
            <a:r>
              <a:rPr lang="ko-KR" altLang="en-US" sz="998" dirty="0"/>
              <a:t>의 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-&gt; </a:t>
            </a:r>
            <a:r>
              <a:rPr lang="en-US" altLang="ko-KR" sz="998" dirty="0" err="1"/>
              <a:t>UserName</a:t>
            </a:r>
            <a:r>
              <a:rPr lang="en-US" altLang="ko-KR" sz="998" dirty="0"/>
              <a:t> 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6932181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sp>
        <p:nvSpPr>
          <p:cNvPr id="14" name="직사각형 13"/>
          <p:cNvSpPr/>
          <p:nvPr/>
        </p:nvSpPr>
        <p:spPr>
          <a:xfrm>
            <a:off x="5749822" y="2712639"/>
            <a:ext cx="641209" cy="5111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3987978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527839"/>
            <a:ext cx="8256018" cy="30850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6157741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sp>
        <p:nvSpPr>
          <p:cNvPr id="14" name="직사각형 13"/>
          <p:cNvSpPr/>
          <p:nvPr/>
        </p:nvSpPr>
        <p:spPr>
          <a:xfrm>
            <a:off x="6123294" y="3023214"/>
            <a:ext cx="641209" cy="4678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10" name="내용 개체 틀 3"/>
          <p:cNvSpPr txBox="1">
            <a:spLocks/>
          </p:cNvSpPr>
          <p:nvPr/>
        </p:nvSpPr>
        <p:spPr>
          <a:xfrm>
            <a:off x="1726038" y="4996782"/>
            <a:ext cx="8758947" cy="1269812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 </a:t>
            </a:r>
            <a:r>
              <a:rPr lang="en-US" altLang="ko-KR" sz="998" dirty="0"/>
              <a:t>Entity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UserName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</p:spTree>
    <p:extLst>
      <p:ext uri="{BB962C8B-B14F-4D97-AF65-F5344CB8AC3E}">
        <p14:creationId xmlns:p14="http://schemas.microsoft.com/office/powerpoint/2010/main" val="1632036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1726038" y="4808080"/>
            <a:ext cx="8758947" cy="1372025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Sequence flow</a:t>
            </a:r>
            <a:r>
              <a:rPr lang="ko-KR" altLang="en-US" sz="998" dirty="0"/>
              <a:t>로 연결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 </a:t>
            </a:r>
            <a:r>
              <a:rPr lang="en-US" altLang="ko-KR" sz="998" dirty="0"/>
              <a:t>Entity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Cation</a:t>
            </a:r>
            <a:r>
              <a:rPr lang="ko-KR" altLang="en-US" sz="998" dirty="0"/>
              <a:t>의</a:t>
            </a:r>
            <a:r>
              <a:rPr lang="en-US" altLang="ko-KR" sz="998" dirty="0"/>
              <a:t> 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-&gt; Password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</a:t>
            </a:r>
            <a:r>
              <a:rPr lang="ko-KR" altLang="en-US" sz="998" dirty="0"/>
              <a:t>의 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-&gt; Password 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6111088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557919"/>
            <a:ext cx="8173460" cy="277289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6005" y="2457750"/>
            <a:ext cx="641209" cy="5111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08125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8345912" y="1407498"/>
            <a:ext cx="2095832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Browser</a:t>
            </a:r>
            <a:r>
              <a:rPr lang="ko-KR" altLang="en-US" sz="998" dirty="0"/>
              <a:t> </a:t>
            </a:r>
            <a:r>
              <a:rPr lang="en-US" altLang="ko-KR" sz="998" dirty="0"/>
              <a:t>&gt;</a:t>
            </a:r>
            <a:r>
              <a:rPr lang="ko-KR" altLang="en-US" sz="998" dirty="0"/>
              <a:t> </a:t>
            </a:r>
            <a:r>
              <a:rPr lang="en-US" altLang="ko-KR" sz="998" dirty="0"/>
              <a:t>Security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Security level &gt; Production </a:t>
            </a:r>
            <a:r>
              <a:rPr lang="ko-KR" altLang="en-US" sz="998" dirty="0"/>
              <a:t>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Roles </a:t>
            </a:r>
            <a:r>
              <a:rPr lang="ko-KR" altLang="en-US" sz="998" dirty="0"/>
              <a:t>탭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&gt; Employee 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326902" lvl="1" indent="-164171">
              <a:buFont typeface="+mj-lt"/>
              <a:buAutoNum type="arabicPeriod"/>
            </a:pPr>
            <a:r>
              <a:rPr lang="en-US" altLang="ko-KR" sz="998" dirty="0"/>
              <a:t>Name: Manager</a:t>
            </a:r>
          </a:p>
          <a:p>
            <a:pPr marL="326902" lvl="1" indent="-164171">
              <a:buFont typeface="+mj-lt"/>
              <a:buAutoNum type="arabicPeriod"/>
            </a:pPr>
            <a:r>
              <a:rPr lang="en-US" altLang="ko-KR" sz="998" dirty="0"/>
              <a:t>Module Roles :  administration &gt; User </a:t>
            </a:r>
            <a:r>
              <a:rPr lang="ko-KR" altLang="en-US" sz="998" dirty="0"/>
              <a:t>체크</a:t>
            </a:r>
            <a:endParaRPr lang="en-US" altLang="ko-KR" sz="998" dirty="0"/>
          </a:p>
          <a:p>
            <a:pPr marL="0" indent="0">
              <a:buNone/>
            </a:pPr>
            <a:r>
              <a:rPr lang="en-US" altLang="ko-KR" sz="998" dirty="0"/>
              <a:t>※ User roles: Administrator, Employee, Manager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046" y="1488054"/>
            <a:ext cx="1737543" cy="1217289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4477791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Security </a:t>
            </a:r>
            <a:r>
              <a:rPr lang="ko-KR" altLang="en-US" sz="2177" dirty="0"/>
              <a:t>설정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394" y="2229386"/>
            <a:ext cx="4499887" cy="3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85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634" y="1361515"/>
            <a:ext cx="5891464" cy="35913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5825859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sp>
        <p:nvSpPr>
          <p:cNvPr id="14" name="직사각형 13"/>
          <p:cNvSpPr/>
          <p:nvPr/>
        </p:nvSpPr>
        <p:spPr>
          <a:xfrm>
            <a:off x="6331651" y="2431473"/>
            <a:ext cx="571916" cy="38343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10" name="내용 개체 틀 3"/>
          <p:cNvSpPr txBox="1">
            <a:spLocks/>
          </p:cNvSpPr>
          <p:nvPr/>
        </p:nvSpPr>
        <p:spPr>
          <a:xfrm>
            <a:off x="1726038" y="5024303"/>
            <a:ext cx="8758947" cy="1269812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 </a:t>
            </a:r>
            <a:r>
              <a:rPr lang="en-US" altLang="ko-KR" sz="998" dirty="0"/>
              <a:t>Entity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Password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</p:spTree>
    <p:extLst>
      <p:ext uri="{BB962C8B-B14F-4D97-AF65-F5344CB8AC3E}">
        <p14:creationId xmlns:p14="http://schemas.microsoft.com/office/powerpoint/2010/main" val="2182947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346027"/>
            <a:ext cx="7792124" cy="3448103"/>
          </a:xfrm>
          <a:prstGeom prst="rect">
            <a:avLst/>
          </a:prstGeom>
        </p:spPr>
      </p:pic>
      <p:sp>
        <p:nvSpPr>
          <p:cNvPr id="21" name="내용 개체 틀 3"/>
          <p:cNvSpPr txBox="1">
            <a:spLocks/>
          </p:cNvSpPr>
          <p:nvPr/>
        </p:nvSpPr>
        <p:spPr>
          <a:xfrm>
            <a:off x="1726038" y="4808080"/>
            <a:ext cx="8758947" cy="1372025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Sequence flow</a:t>
            </a:r>
            <a:r>
              <a:rPr lang="ko-KR" altLang="en-US" sz="998" dirty="0"/>
              <a:t>로 연결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 </a:t>
            </a:r>
            <a:r>
              <a:rPr lang="en-US" altLang="ko-KR" sz="998" dirty="0"/>
              <a:t>Entity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Cation</a:t>
            </a:r>
            <a:r>
              <a:rPr lang="ko-KR" altLang="en-US" sz="998" dirty="0"/>
              <a:t>의</a:t>
            </a:r>
            <a:r>
              <a:rPr lang="en-US" altLang="ko-KR" sz="998" dirty="0"/>
              <a:t> </a:t>
            </a:r>
            <a:r>
              <a:rPr lang="en-US" altLang="ko-KR" sz="998" dirty="0" err="1"/>
              <a:t>confirmPassword</a:t>
            </a:r>
            <a:r>
              <a:rPr lang="en-US" altLang="ko-KR" sz="998" dirty="0"/>
              <a:t> </a:t>
            </a:r>
            <a:r>
              <a:rPr lang="ko-KR" altLang="en-US" sz="998" dirty="0"/>
              <a:t>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</a:t>
            </a:r>
            <a:r>
              <a:rPr lang="ko-KR" altLang="en-US" sz="998" dirty="0"/>
              <a:t>을 </a:t>
            </a:r>
            <a:r>
              <a:rPr lang="en-US" altLang="ko-KR" sz="998" dirty="0"/>
              <a:t>$Registration/Password != $Registration/</a:t>
            </a:r>
            <a:r>
              <a:rPr lang="en-US" altLang="ko-KR" sz="998" dirty="0" err="1"/>
              <a:t>confirmPassword</a:t>
            </a:r>
            <a:r>
              <a:rPr lang="en-US" altLang="ko-KR" sz="998" dirty="0"/>
              <a:t> 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6260377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sp>
        <p:nvSpPr>
          <p:cNvPr id="14" name="직사각형 13"/>
          <p:cNvSpPr/>
          <p:nvPr/>
        </p:nvSpPr>
        <p:spPr>
          <a:xfrm>
            <a:off x="8043645" y="2783376"/>
            <a:ext cx="680116" cy="5111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274930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57905"/>
            <a:ext cx="7216988" cy="34288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5821839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sp>
        <p:nvSpPr>
          <p:cNvPr id="14" name="직사각형 13"/>
          <p:cNvSpPr/>
          <p:nvPr/>
        </p:nvSpPr>
        <p:spPr>
          <a:xfrm>
            <a:off x="8167570" y="3296361"/>
            <a:ext cx="571916" cy="38343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10" name="내용 개체 틀 3"/>
          <p:cNvSpPr txBox="1">
            <a:spLocks/>
          </p:cNvSpPr>
          <p:nvPr/>
        </p:nvSpPr>
        <p:spPr>
          <a:xfrm>
            <a:off x="1726038" y="5024303"/>
            <a:ext cx="8758947" cy="1269812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 </a:t>
            </a:r>
            <a:r>
              <a:rPr lang="en-US" altLang="ko-KR" sz="998" dirty="0"/>
              <a:t>Entity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confirmPassword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Templae</a:t>
            </a:r>
            <a:r>
              <a:rPr lang="en-US" altLang="ko-KR" sz="998" dirty="0"/>
              <a:t> &gt; Password is not the same </a:t>
            </a:r>
            <a:r>
              <a:rPr lang="ko-KR" altLang="en-US" sz="998" dirty="0"/>
              <a:t>으로 변경 </a:t>
            </a:r>
            <a:endParaRPr lang="en-US" altLang="ko-KR" sz="998" dirty="0"/>
          </a:p>
        </p:txBody>
      </p:sp>
    </p:spTree>
    <p:extLst>
      <p:ext uri="{BB962C8B-B14F-4D97-AF65-F5344CB8AC3E}">
        <p14:creationId xmlns:p14="http://schemas.microsoft.com/office/powerpoint/2010/main" val="1529627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마지막 </a:t>
            </a:r>
            <a:r>
              <a:rPr lang="en-US" altLang="ko-KR" sz="998" dirty="0"/>
              <a:t>merge </a:t>
            </a: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의 모서리에서 드래그 하여 </a:t>
            </a:r>
            <a:r>
              <a:rPr lang="en-US" altLang="ko-KR" sz="998" dirty="0"/>
              <a:t>end </a:t>
            </a:r>
            <a:r>
              <a:rPr lang="en-US" altLang="ko-KR" sz="998" dirty="0" err="1"/>
              <a:t>evnet</a:t>
            </a:r>
            <a:r>
              <a:rPr lang="en-US" altLang="ko-KR" sz="998" dirty="0"/>
              <a:t>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403440"/>
            <a:ext cx="5994163" cy="20178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289677" y="1813620"/>
            <a:ext cx="571916" cy="38343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749804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Decision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생성된 </a:t>
            </a: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Catipn</a:t>
            </a:r>
            <a:r>
              <a:rPr lang="en-US" altLang="ko-KR" sz="998" dirty="0"/>
              <a:t> &gt; Valid?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&gt; $Valid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11" y="1403440"/>
            <a:ext cx="5836256" cy="34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0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Seqence</a:t>
            </a:r>
            <a:r>
              <a:rPr lang="en-US" altLang="ko-KR" sz="998" dirty="0"/>
              <a:t> flow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Condition value &gt; true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730797"/>
            <a:ext cx="6439558" cy="20186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25609" y="2504875"/>
            <a:ext cx="1539803" cy="3501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3178721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335" y="1796767"/>
            <a:ext cx="5940325" cy="3918798"/>
          </a:xfrm>
          <a:prstGeom prst="rect">
            <a:avLst/>
          </a:prstGeom>
        </p:spPr>
      </p:pic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Valid? </a:t>
            </a:r>
            <a:r>
              <a:rPr lang="en-US" altLang="ko-KR" sz="998" dirty="0" err="1"/>
              <a:t>Dicision</a:t>
            </a:r>
            <a:r>
              <a:rPr lang="en-US" altLang="ko-KR" sz="998" dirty="0"/>
              <a:t> </a:t>
            </a:r>
            <a:r>
              <a:rPr lang="ko-KR" altLang="en-US" sz="998" dirty="0"/>
              <a:t>에서 아래 모서리에서 드래그 하여 </a:t>
            </a:r>
            <a:r>
              <a:rPr lang="en-US" altLang="ko-KR" sz="998" dirty="0"/>
              <a:t>end </a:t>
            </a:r>
            <a:r>
              <a:rPr lang="en-US" altLang="ko-KR" sz="998" dirty="0" err="1"/>
              <a:t>evnet</a:t>
            </a:r>
            <a:r>
              <a:rPr lang="en-US" altLang="ko-KR" sz="998" dirty="0"/>
              <a:t>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sp>
        <p:nvSpPr>
          <p:cNvPr id="8" name="직사각형 7"/>
          <p:cNvSpPr/>
          <p:nvPr/>
        </p:nvSpPr>
        <p:spPr>
          <a:xfrm>
            <a:off x="4555745" y="3615115"/>
            <a:ext cx="1256413" cy="166961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3577375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Retrieve </a:t>
            </a:r>
            <a:r>
              <a:rPr lang="ko-KR" altLang="en-US" sz="998" dirty="0"/>
              <a:t>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From database </a:t>
            </a:r>
            <a:r>
              <a:rPr lang="ko-KR" altLang="en-US" sz="998" dirty="0"/>
              <a:t>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ko-KR" altLang="en-US" sz="998" dirty="0"/>
              <a:t> </a:t>
            </a:r>
            <a:r>
              <a:rPr lang="en-US" altLang="ko-KR" sz="998" dirty="0"/>
              <a:t>&gt; </a:t>
            </a:r>
            <a:r>
              <a:rPr lang="en-US" altLang="ko-KR" sz="998" dirty="0" err="1"/>
              <a:t>System.UserRole</a:t>
            </a:r>
            <a:r>
              <a:rPr lang="en-US" altLang="ko-KR" sz="998" dirty="0"/>
              <a:t> </a:t>
            </a:r>
            <a:r>
              <a:rPr lang="ko-KR" altLang="en-US" sz="998" dirty="0"/>
              <a:t>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Range</a:t>
            </a:r>
            <a:r>
              <a:rPr lang="ko-KR" altLang="en-US" sz="998" dirty="0"/>
              <a:t> </a:t>
            </a:r>
            <a:r>
              <a:rPr lang="en-US" altLang="ko-KR" sz="998" dirty="0"/>
              <a:t>&gt; First</a:t>
            </a:r>
            <a:r>
              <a:rPr lang="ko-KR" altLang="en-US" sz="998" dirty="0"/>
              <a:t>로 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Xpath</a:t>
            </a:r>
            <a:r>
              <a:rPr lang="en-US" altLang="ko-KR" sz="998" dirty="0"/>
              <a:t> constraint &gt; [id = '[%</a:t>
            </a:r>
            <a:r>
              <a:rPr lang="en-US" altLang="ko-KR" sz="998" dirty="0" err="1"/>
              <a:t>UserRole_Employee</a:t>
            </a:r>
            <a:r>
              <a:rPr lang="en-US" altLang="ko-KR" sz="998" dirty="0"/>
              <a:t>%]']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Object name &gt; </a:t>
            </a:r>
            <a:r>
              <a:rPr lang="en-US" altLang="ko-KR" sz="998" dirty="0" err="1"/>
              <a:t>UserRole_Employee</a:t>
            </a:r>
            <a:r>
              <a:rPr lang="en-US" altLang="ko-KR" sz="998" dirty="0"/>
              <a:t> 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52060"/>
            <a:ext cx="6160928" cy="40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1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 fontScale="85000" lnSpcReduction="20000"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Create Object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Entitiy</a:t>
            </a:r>
            <a:r>
              <a:rPr lang="ko-KR" altLang="en-US" sz="998" dirty="0"/>
              <a:t> </a:t>
            </a:r>
            <a:r>
              <a:rPr lang="en-US" altLang="ko-KR" sz="998" dirty="0"/>
              <a:t>&gt; </a:t>
            </a:r>
            <a:r>
              <a:rPr lang="en-US" altLang="ko-KR" sz="998" dirty="0" err="1"/>
              <a:t>Administration.Account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Commit &gt; Yes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$Registration/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Email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$Registration/</a:t>
            </a:r>
            <a:r>
              <a:rPr lang="en-US" altLang="ko-KR" sz="998" dirty="0" err="1"/>
              <a:t>EmailAddress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Name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$Registration/</a:t>
            </a:r>
            <a:r>
              <a:rPr lang="en-US" altLang="ko-KR" sz="998" dirty="0" err="1"/>
              <a:t>UserName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Password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$Registration/Password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Member &gt; </a:t>
            </a:r>
            <a:r>
              <a:rPr lang="en-US" altLang="ko-KR" sz="998" dirty="0" err="1"/>
              <a:t>System.UserRoles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Value &gt;  $</a:t>
            </a:r>
            <a:r>
              <a:rPr lang="en-US" altLang="ko-KR" sz="998" dirty="0" err="1"/>
              <a:t>UserRole_Employee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512789"/>
            <a:ext cx="6234806" cy="32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78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Close page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Activity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Activity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Show Message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Template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0" indent="0">
              <a:buNone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18" y="1403440"/>
            <a:ext cx="6438369" cy="34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Browser  Root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 </a:t>
            </a:r>
            <a:r>
              <a:rPr lang="en-US" altLang="ko-KR" sz="998" dirty="0"/>
              <a:t>Root </a:t>
            </a:r>
            <a:r>
              <a:rPr lang="ko-KR" altLang="en-US" sz="998" dirty="0"/>
              <a:t>에서 </a:t>
            </a:r>
            <a:r>
              <a:rPr lang="ko-KR" altLang="en-US" sz="998" dirty="0" err="1"/>
              <a:t>우클릭</a:t>
            </a:r>
            <a:r>
              <a:rPr lang="ko-KR" altLang="en-US" sz="998" dirty="0"/>
              <a:t>  </a:t>
            </a:r>
            <a:r>
              <a:rPr lang="en-US" altLang="ko-KR" sz="998" dirty="0"/>
              <a:t>&gt;</a:t>
            </a:r>
            <a:r>
              <a:rPr lang="ko-KR" altLang="en-US" sz="998" dirty="0"/>
              <a:t> </a:t>
            </a:r>
            <a:r>
              <a:rPr lang="en-US" altLang="ko-KR" sz="998" dirty="0"/>
              <a:t>Add module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‘</a:t>
            </a:r>
            <a:r>
              <a:rPr lang="en-US" altLang="ko-KR" sz="998" dirty="0" err="1"/>
              <a:t>GeneralExtenions</a:t>
            </a:r>
            <a:r>
              <a:rPr lang="en-US" altLang="ko-KR" sz="998" dirty="0"/>
              <a:t>’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</a:t>
            </a:r>
            <a:r>
              <a:rPr lang="en-US" altLang="ko-KR" sz="998" dirty="0" err="1"/>
              <a:t>Brouswer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GeneralExtensions</a:t>
            </a:r>
            <a:r>
              <a:rPr lang="ko-KR" altLang="en-US" sz="998" dirty="0"/>
              <a:t>의 </a:t>
            </a:r>
            <a:r>
              <a:rPr lang="en-US" altLang="ko-KR" sz="998" dirty="0"/>
              <a:t>Security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Module rules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lvl="1" indent="-161291">
              <a:buFont typeface="+mj-lt"/>
              <a:buAutoNum type="arabicPeriod"/>
            </a:pPr>
            <a:r>
              <a:rPr lang="en-US" altLang="ko-KR" sz="998" dirty="0"/>
              <a:t>Administrator</a:t>
            </a:r>
          </a:p>
          <a:p>
            <a:pPr marL="161291" lvl="1" indent="-161291">
              <a:buFont typeface="+mj-lt"/>
              <a:buAutoNum type="arabicPeriod"/>
            </a:pPr>
            <a:r>
              <a:rPr lang="en-US" altLang="ko-KR" sz="998" dirty="0"/>
              <a:t>User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7333398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Module </a:t>
            </a:r>
            <a:r>
              <a:rPr lang="ko-KR" altLang="en-US" sz="2177" dirty="0"/>
              <a:t>추가 및 </a:t>
            </a:r>
            <a:r>
              <a:rPr lang="en-US" altLang="ko-KR" sz="2177" dirty="0" err="1"/>
              <a:t>Seucirty</a:t>
            </a:r>
            <a:r>
              <a:rPr lang="en-US" altLang="ko-KR" sz="2177" dirty="0"/>
              <a:t> roles </a:t>
            </a:r>
            <a:r>
              <a:rPr lang="ko-KR" altLang="en-US" sz="2177" dirty="0"/>
              <a:t>추가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6180" y="1623940"/>
            <a:ext cx="3404903" cy="22052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3505458"/>
            <a:ext cx="5599187" cy="24859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520" y="2847290"/>
            <a:ext cx="4112964" cy="7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8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476172"/>
            <a:ext cx="8026680" cy="1709976"/>
          </a:xfrm>
          <a:prstGeom prst="rect">
            <a:avLst/>
          </a:prstGeom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726038" y="4808080"/>
            <a:ext cx="8758947" cy="1372025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 err="1"/>
              <a:t>사각라인의</a:t>
            </a:r>
            <a:r>
              <a:rPr lang="ko-KR" altLang="en-US" sz="998" dirty="0"/>
              <a:t> </a:t>
            </a:r>
            <a:r>
              <a:rPr lang="en-US" altLang="ko-KR" sz="998" dirty="0" err="1"/>
              <a:t>entitiy</a:t>
            </a:r>
            <a:r>
              <a:rPr lang="ko-KR" altLang="en-US" sz="998" dirty="0"/>
              <a:t>들 선택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오른쪽 끝 </a:t>
            </a:r>
            <a:r>
              <a:rPr lang="en-US" altLang="ko-KR" sz="998" dirty="0"/>
              <a:t>merge </a:t>
            </a:r>
            <a:r>
              <a:rPr lang="en-US" altLang="ko-KR" sz="998" dirty="0" err="1"/>
              <a:t>entitiy</a:t>
            </a:r>
            <a:r>
              <a:rPr lang="ko-KR" altLang="en-US" sz="998" dirty="0"/>
              <a:t>에서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Extra </a:t>
            </a:r>
            <a:r>
              <a:rPr lang="en-US" altLang="ko-KR" sz="998" dirty="0" err="1"/>
              <a:t>Submicroflow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</a:t>
            </a:r>
            <a:r>
              <a:rPr lang="en-US" altLang="ko-KR" sz="998" dirty="0" err="1"/>
              <a:t>Microflow</a:t>
            </a:r>
            <a:r>
              <a:rPr lang="en-US" altLang="ko-KR" sz="998" dirty="0"/>
              <a:t> </a:t>
            </a:r>
            <a:r>
              <a:rPr lang="ko-KR" altLang="en-US" sz="998" dirty="0"/>
              <a:t>창에서 </a:t>
            </a:r>
            <a:r>
              <a:rPr lang="en-US" altLang="ko-KR" sz="998" dirty="0"/>
              <a:t>Name &gt; </a:t>
            </a:r>
            <a:r>
              <a:rPr lang="en-US" altLang="ko-KR" sz="998" dirty="0" err="1"/>
              <a:t>SUB_AccountValidation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선택 한 </a:t>
            </a:r>
            <a:r>
              <a:rPr lang="en-US" altLang="ko-KR" sz="998" dirty="0" err="1"/>
              <a:t>entitiy</a:t>
            </a:r>
            <a:r>
              <a:rPr lang="ko-KR" altLang="en-US" sz="998" dirty="0"/>
              <a:t>들이 </a:t>
            </a:r>
            <a:r>
              <a:rPr lang="en-US" altLang="ko-KR" sz="998" dirty="0" err="1"/>
              <a:t>SUB_AccountValidation</a:t>
            </a:r>
            <a:r>
              <a:rPr lang="en-US" altLang="ko-KR" sz="998" dirty="0"/>
              <a:t> </a:t>
            </a:r>
            <a:r>
              <a:rPr lang="ko-KR" altLang="en-US" sz="998" dirty="0"/>
              <a:t>로</a:t>
            </a:r>
            <a:r>
              <a:rPr lang="en-US" altLang="ko-KR" sz="998" dirty="0"/>
              <a:t> </a:t>
            </a:r>
            <a:r>
              <a:rPr lang="ko-KR" altLang="en-US" sz="998" dirty="0"/>
              <a:t>묶임</a:t>
            </a:r>
            <a:endParaRPr lang="en-US" altLang="ko-KR" sz="998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039" y="2891734"/>
            <a:ext cx="5985726" cy="1701877"/>
          </a:xfrm>
          <a:prstGeom prst="rect">
            <a:avLst/>
          </a:prstGeom>
        </p:spPr>
      </p:pic>
      <p:cxnSp>
        <p:nvCxnSpPr>
          <p:cNvPr id="11" name="직선 화살표 연결선 14"/>
          <p:cNvCxnSpPr>
            <a:stCxn id="3" idx="1"/>
            <a:endCxn id="4" idx="1"/>
          </p:cNvCxnSpPr>
          <p:nvPr/>
        </p:nvCxnSpPr>
        <p:spPr>
          <a:xfrm rot="10800000" flipV="1">
            <a:off x="1726043" y="2331160"/>
            <a:ext cx="90142" cy="1411513"/>
          </a:xfrm>
          <a:prstGeom prst="bentConnector3">
            <a:avLst>
              <a:gd name="adj1" fmla="val 330056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71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other &gt; Rule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Create Account for Anonymous user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03441"/>
            <a:ext cx="5764643" cy="46881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66806" y="3454870"/>
            <a:ext cx="498861" cy="14602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1470148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Add Rule </a:t>
            </a:r>
            <a:r>
              <a:rPr lang="ko-KR" altLang="en-US" sz="998" dirty="0"/>
              <a:t>창에서 </a:t>
            </a:r>
            <a:r>
              <a:rPr lang="en-US" altLang="ko-KR" sz="998" dirty="0"/>
              <a:t>Name &gt; </a:t>
            </a:r>
            <a:r>
              <a:rPr lang="en-US" altLang="ko-KR" sz="998" dirty="0" err="1"/>
              <a:t>RULE_StringValidation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31" y="2727291"/>
            <a:ext cx="5202415" cy="12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Parameter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Data type &gt; String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</a:t>
            </a:r>
            <a:r>
              <a:rPr lang="en-US" altLang="ko-KR" sz="998" dirty="0" err="1"/>
              <a:t>InputString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2" y="1403440"/>
            <a:ext cx="5845080" cy="43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96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Decision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Caption &gt; Valid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Expression &gt; $</a:t>
            </a:r>
            <a:r>
              <a:rPr lang="en-US" altLang="ko-KR" sz="998" dirty="0" err="1"/>
              <a:t>InputString</a:t>
            </a:r>
            <a:r>
              <a:rPr lang="en-US" altLang="ko-KR" sz="998" dirty="0"/>
              <a:t> != empty and trim($</a:t>
            </a:r>
            <a:r>
              <a:rPr lang="en-US" altLang="ko-KR" sz="998" dirty="0" err="1"/>
              <a:t>InputString</a:t>
            </a:r>
            <a:r>
              <a:rPr lang="en-US" altLang="ko-KR" sz="998" dirty="0"/>
              <a:t>) != '‘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58637"/>
            <a:ext cx="4863498" cy="46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136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Sequence  flow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Condition value &gt; true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Valid Decision </a:t>
            </a:r>
            <a:r>
              <a:rPr lang="ko-KR" altLang="en-US" sz="998" dirty="0"/>
              <a:t>아래로 드래그 후 </a:t>
            </a:r>
            <a:r>
              <a:rPr lang="en-US" altLang="ko-KR" sz="998" dirty="0"/>
              <a:t>end event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703259"/>
            <a:ext cx="6089337" cy="35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19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SUB_AccountValidation</a:t>
            </a:r>
            <a:r>
              <a:rPr lang="en-US" altLang="ko-KR" sz="998" dirty="0"/>
              <a:t>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FullName</a:t>
            </a:r>
            <a:r>
              <a:rPr lang="en-US" altLang="ko-KR" sz="998" dirty="0"/>
              <a:t> != empty Decision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Type &gt; Rule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&gt; </a:t>
            </a:r>
            <a:r>
              <a:rPr lang="en-US" altLang="ko-KR" sz="998" dirty="0" err="1"/>
              <a:t>GeneralEentions.RULE_StringValidation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0" y="1346024"/>
            <a:ext cx="6092205" cy="42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24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추가된 </a:t>
            </a:r>
            <a:r>
              <a:rPr lang="en-US" altLang="ko-KR" sz="998" dirty="0"/>
              <a:t>Rule</a:t>
            </a:r>
            <a:r>
              <a:rPr lang="ko-KR" altLang="en-US" sz="998" dirty="0"/>
              <a:t>에서 </a:t>
            </a:r>
            <a:r>
              <a:rPr lang="en-US" altLang="ko-KR" sz="998" dirty="0"/>
              <a:t>Argument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$Registration/</a:t>
            </a:r>
            <a:r>
              <a:rPr lang="en-US" altLang="ko-KR" sz="998" dirty="0" err="1"/>
              <a:t>FullName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06" y="1443886"/>
            <a:ext cx="5570658" cy="44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16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SUB_AccountValidation</a:t>
            </a:r>
            <a:r>
              <a:rPr lang="en-US" altLang="ko-KR" sz="998" dirty="0"/>
              <a:t>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Email != empty Decision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Type &gt; Rule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&gt; </a:t>
            </a:r>
            <a:r>
              <a:rPr lang="en-US" altLang="ko-KR" sz="998" dirty="0" err="1"/>
              <a:t>GeneralEentions.RULE_StringValidation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추가된 </a:t>
            </a:r>
            <a:r>
              <a:rPr lang="en-US" altLang="ko-KR" sz="998" dirty="0"/>
              <a:t>Rule</a:t>
            </a:r>
            <a:r>
              <a:rPr lang="ko-KR" altLang="en-US" sz="998" dirty="0"/>
              <a:t>에서 </a:t>
            </a:r>
            <a:r>
              <a:rPr lang="en-US" altLang="ko-KR" sz="998" dirty="0"/>
              <a:t>Argument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$Registration/</a:t>
            </a:r>
            <a:r>
              <a:rPr lang="en-US" altLang="ko-KR" sz="998" dirty="0" err="1"/>
              <a:t>EmailAddress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346023"/>
            <a:ext cx="5236776" cy="46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73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SUB_AccountValidation</a:t>
            </a:r>
            <a:r>
              <a:rPr lang="en-US" altLang="ko-KR" sz="998" dirty="0"/>
              <a:t>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UserName</a:t>
            </a:r>
            <a:r>
              <a:rPr lang="en-US" altLang="ko-KR" sz="998" dirty="0"/>
              <a:t> != empty Decision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Type &gt; Rule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&gt; </a:t>
            </a:r>
            <a:r>
              <a:rPr lang="en-US" altLang="ko-KR" sz="998" dirty="0" err="1"/>
              <a:t>GeneralEentions.RULE_StringValidation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추가된 </a:t>
            </a:r>
            <a:r>
              <a:rPr lang="en-US" altLang="ko-KR" sz="998" dirty="0"/>
              <a:t>Rule</a:t>
            </a:r>
            <a:r>
              <a:rPr lang="ko-KR" altLang="en-US" sz="998" dirty="0"/>
              <a:t>에서 </a:t>
            </a:r>
            <a:r>
              <a:rPr lang="en-US" altLang="ko-KR" sz="998" dirty="0"/>
              <a:t>Argument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$Registration/</a:t>
            </a:r>
            <a:r>
              <a:rPr lang="en-US" altLang="ko-KR" sz="998" dirty="0" err="1"/>
              <a:t>UserName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25" y="1403443"/>
            <a:ext cx="5661375" cy="46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4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3"/>
          <p:cNvSpPr txBox="1">
            <a:spLocks/>
          </p:cNvSpPr>
          <p:nvPr/>
        </p:nvSpPr>
        <p:spPr>
          <a:xfrm>
            <a:off x="1726038" y="4996782"/>
            <a:ext cx="8758947" cy="1269812"/>
          </a:xfrm>
          <a:prstGeom prst="rect">
            <a:avLst/>
          </a:prstGeom>
        </p:spPr>
        <p:txBody>
          <a:bodyPr vert="horz" lIns="82951" tIns="41475" rIns="82951" bIns="41475" rtlCol="0">
            <a:no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GeneralExtentions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Entity 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326902" lvl="1" indent="-164171">
              <a:buFont typeface="+mj-lt"/>
              <a:buAutoNum type="arabicPeriod"/>
            </a:pPr>
            <a:r>
              <a:rPr lang="en-US" altLang="ko-KR" sz="998" dirty="0"/>
              <a:t>Name: </a:t>
            </a:r>
            <a:r>
              <a:rPr lang="en-US" altLang="ko-KR" sz="998" dirty="0" err="1"/>
              <a:t>ProfilePicture</a:t>
            </a:r>
            <a:endParaRPr lang="en-US" altLang="ko-KR" sz="998" dirty="0"/>
          </a:p>
          <a:p>
            <a:pPr marL="326902" lvl="1" indent="-164171">
              <a:buFont typeface="+mj-lt"/>
              <a:buAutoNum type="arabicPeriod"/>
            </a:pPr>
            <a:r>
              <a:rPr lang="en-US" altLang="ko-KR" sz="998" dirty="0"/>
              <a:t>Generalization: Image</a:t>
            </a:r>
          </a:p>
          <a:p>
            <a:pPr marL="326902" lvl="1" indent="-164171">
              <a:buFont typeface="+mj-lt"/>
              <a:buAutoNum type="arabicPeriod"/>
            </a:pPr>
            <a:r>
              <a:rPr lang="en-US" altLang="ko-KR" sz="998" dirty="0"/>
              <a:t>Associations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New </a:t>
            </a:r>
            <a:r>
              <a:rPr lang="ko-KR" altLang="en-US" sz="998" dirty="0"/>
              <a:t>클릭 </a:t>
            </a:r>
            <a:r>
              <a:rPr lang="en-US" altLang="ko-KR" sz="998" dirty="0"/>
              <a:t>&gt; Administration</a:t>
            </a:r>
            <a:r>
              <a:rPr lang="ko-KR" altLang="en-US" sz="998" dirty="0"/>
              <a:t>의 </a:t>
            </a:r>
            <a:r>
              <a:rPr lang="en-US" altLang="ko-KR" sz="998" dirty="0"/>
              <a:t>Account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4477791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Domain Module </a:t>
            </a:r>
            <a:r>
              <a:rPr lang="ko-KR" altLang="en-US" sz="2177" dirty="0"/>
              <a:t>추가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3471" y="1474204"/>
            <a:ext cx="8531513" cy="34465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3553" y="1295871"/>
            <a:ext cx="1997645" cy="2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787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SUB_AccountValidation</a:t>
            </a:r>
            <a:r>
              <a:rPr lang="en-US" altLang="ko-KR" sz="998" dirty="0"/>
              <a:t>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Password != empty Decision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Type &gt; Rule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&gt; </a:t>
            </a:r>
            <a:r>
              <a:rPr lang="en-US" altLang="ko-KR" sz="998" dirty="0" err="1"/>
              <a:t>GeneralEentions.RULE_StringValidation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추가된 </a:t>
            </a:r>
            <a:r>
              <a:rPr lang="en-US" altLang="ko-KR" sz="998" dirty="0"/>
              <a:t>Rule</a:t>
            </a:r>
            <a:r>
              <a:rPr lang="ko-KR" altLang="en-US" sz="998" dirty="0"/>
              <a:t>에서 </a:t>
            </a:r>
            <a:r>
              <a:rPr lang="en-US" altLang="ko-KR" sz="998" dirty="0"/>
              <a:t>Argument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$Registration/Password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1"/>
            <a:ext cx="5971146" cy="46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08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SUB_AccountValidation</a:t>
            </a:r>
            <a:r>
              <a:rPr lang="en-US" altLang="ko-KR" sz="998" dirty="0"/>
              <a:t> 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Password != empty Decision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Decision Type &gt; Rule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Rule &gt; </a:t>
            </a:r>
            <a:r>
              <a:rPr lang="en-US" altLang="ko-KR" sz="998" dirty="0" err="1"/>
              <a:t>GeneralEentions.RULE_StringValidation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추가된 </a:t>
            </a:r>
            <a:r>
              <a:rPr lang="en-US" altLang="ko-KR" sz="998" dirty="0"/>
              <a:t>Rule</a:t>
            </a:r>
            <a:r>
              <a:rPr lang="ko-KR" altLang="en-US" sz="998" dirty="0"/>
              <a:t>에서 </a:t>
            </a:r>
            <a:r>
              <a:rPr lang="en-US" altLang="ko-KR" sz="998" dirty="0"/>
              <a:t>Argument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$Registration/Password </a:t>
            </a:r>
            <a:r>
              <a:rPr lang="ko-KR" altLang="en-US" sz="998" dirty="0"/>
              <a:t>입력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Sub </a:t>
            </a:r>
            <a:r>
              <a:rPr lang="en-US" altLang="ko-KR" sz="2177" dirty="0" err="1"/>
              <a:t>microflows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03441"/>
            <a:ext cx="5971146" cy="46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64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My </a:t>
            </a:r>
            <a:r>
              <a:rPr lang="en-US" altLang="ko-KR" sz="998" dirty="0" err="1"/>
              <a:t>FirstModule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Home_Web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r>
              <a:rPr lang="en-US" altLang="ko-KR" sz="998" dirty="0"/>
              <a:t>Decision Type &gt; Rule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Properties &gt; General &gt; Layout &gt; </a:t>
            </a:r>
            <a:r>
              <a:rPr lang="en-US" altLang="ko-KR" sz="998" dirty="0" err="1"/>
              <a:t>Atlas_TopBar</a:t>
            </a:r>
            <a:r>
              <a:rPr lang="en-US" altLang="ko-KR" sz="998" dirty="0"/>
              <a:t> (</a:t>
            </a:r>
            <a:r>
              <a:rPr lang="en-US" altLang="ko-KR" sz="998" dirty="0" err="1"/>
              <a:t>Atlas_UI_Resources</a:t>
            </a:r>
            <a:r>
              <a:rPr lang="en-US" altLang="ko-KR" sz="998" dirty="0"/>
              <a:t>)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139082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Using and creating navigation layouts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3" y="1546146"/>
            <a:ext cx="6362261" cy="31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17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App Store modules &gt; </a:t>
            </a:r>
            <a:r>
              <a:rPr lang="en-US" altLang="ko-KR" sz="998" dirty="0" err="1"/>
              <a:t>Atlas_UI_Resources</a:t>
            </a:r>
            <a:r>
              <a:rPr lang="en-US" altLang="ko-KR" sz="998" dirty="0"/>
              <a:t>&gt;_Layouts&gt;Responsive&gt;</a:t>
            </a:r>
            <a:r>
              <a:rPr lang="en-US" altLang="ko-KR" sz="998" dirty="0" err="1"/>
              <a:t>Atlas_Top</a:t>
            </a:r>
            <a:r>
              <a:rPr lang="en-US" altLang="ko-KR" sz="998" dirty="0"/>
              <a:t> Bar </a:t>
            </a:r>
            <a:r>
              <a:rPr lang="ko-KR" altLang="en-US" sz="998" dirty="0"/>
              <a:t>클릭</a:t>
            </a:r>
            <a:r>
              <a:rPr lang="en-US" altLang="ko-KR" sz="998" dirty="0"/>
              <a:t> </a:t>
            </a:r>
            <a:r>
              <a:rPr lang="ko-KR" altLang="en-US" sz="998" dirty="0"/>
              <a:t>후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Duplicate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5747197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Using and creating navigation layouts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56" y="1434754"/>
            <a:ext cx="6279470" cy="44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950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App Store modules &gt; </a:t>
            </a:r>
            <a:r>
              <a:rPr lang="en-US" altLang="ko-KR" sz="998" dirty="0" err="1"/>
              <a:t>Atlas_UI_Resources</a:t>
            </a:r>
            <a:r>
              <a:rPr lang="en-US" altLang="ko-KR" sz="998" dirty="0"/>
              <a:t>&gt;_Layouts&gt;Responsive&gt;</a:t>
            </a:r>
            <a:r>
              <a:rPr lang="en-US" altLang="ko-KR" sz="998" dirty="0" err="1"/>
              <a:t>Atlas_Top</a:t>
            </a:r>
            <a:r>
              <a:rPr lang="en-US" altLang="ko-KR" sz="998" dirty="0"/>
              <a:t> Bar2 </a:t>
            </a:r>
            <a:r>
              <a:rPr lang="ko-KR" altLang="en-US" sz="998" dirty="0"/>
              <a:t>클릭</a:t>
            </a:r>
            <a:r>
              <a:rPr lang="en-US" altLang="ko-KR" sz="998" dirty="0"/>
              <a:t> </a:t>
            </a:r>
            <a:r>
              <a:rPr lang="ko-KR" altLang="en-US" sz="998" dirty="0"/>
              <a:t>후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Remain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Atlas_Login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432676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Using and creating navigation layouts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522708"/>
            <a:ext cx="6208275" cy="25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03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해당 모양으로 </a:t>
            </a:r>
            <a:r>
              <a:rPr lang="en-US" altLang="ko-KR" sz="998" dirty="0"/>
              <a:t>Layout  </a:t>
            </a:r>
            <a:r>
              <a:rPr lang="ko-KR" altLang="en-US" sz="998" dirty="0"/>
              <a:t>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185735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Using and creating navigation layouts</a:t>
            </a:r>
            <a:endParaRPr lang="ko-KR" altLang="en-US" sz="217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507547"/>
            <a:ext cx="6570234" cy="30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923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Login_Web</a:t>
            </a:r>
            <a:r>
              <a:rPr lang="ko-KR" altLang="en-US" sz="998" dirty="0"/>
              <a:t> 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Layout &gt; </a:t>
            </a:r>
            <a:r>
              <a:rPr lang="en-US" altLang="ko-KR" sz="998" dirty="0" err="1"/>
              <a:t>Atlas_Login</a:t>
            </a:r>
            <a:r>
              <a:rPr lang="en-US" altLang="ko-KR" sz="998" dirty="0"/>
              <a:t>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5719205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Using and creating navigation layouts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612246"/>
            <a:ext cx="6391024" cy="30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84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MyFirstModule</a:t>
            </a:r>
            <a:r>
              <a:rPr lang="en-US" altLang="ko-KR" sz="998" dirty="0"/>
              <a:t> </a:t>
            </a:r>
            <a:r>
              <a:rPr lang="ko-KR" altLang="en-US" sz="998" dirty="0" err="1"/>
              <a:t>우클릭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Rename </a:t>
            </a:r>
            <a:r>
              <a:rPr lang="ko-KR" altLang="en-US" sz="998" dirty="0"/>
              <a:t>클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VacatonManagement</a:t>
            </a:r>
            <a:r>
              <a:rPr lang="en-US" altLang="ko-KR" sz="998" dirty="0"/>
              <a:t>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Configure </a:t>
            </a:r>
            <a:r>
              <a:rPr lang="en-US" altLang="ko-KR" sz="2177" dirty="0" err="1"/>
              <a:t>MyFirstModule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4" y="1478521"/>
            <a:ext cx="4588842" cy="4018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400" y="4890575"/>
            <a:ext cx="5543437" cy="101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319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Security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Administrator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Configure </a:t>
            </a:r>
            <a:r>
              <a:rPr lang="en-US" altLang="ko-KR" sz="2177" dirty="0" err="1"/>
              <a:t>MyFirstModule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1" y="1482594"/>
            <a:ext cx="6154053" cy="43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24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Security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Employee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Configure </a:t>
            </a:r>
            <a:r>
              <a:rPr lang="en-US" altLang="ko-KR" sz="2177" dirty="0" err="1"/>
              <a:t>MyFirstModule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4" y="1460555"/>
            <a:ext cx="6301308" cy="45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39" y="697839"/>
            <a:ext cx="4477791" cy="464389"/>
          </a:xfrm>
        </p:spPr>
        <p:txBody>
          <a:bodyPr>
            <a:noAutofit/>
          </a:bodyPr>
          <a:lstStyle/>
          <a:p>
            <a:r>
              <a:rPr lang="en-US" altLang="ko-KR" sz="2177" dirty="0"/>
              <a:t>Account association </a:t>
            </a:r>
            <a:r>
              <a:rPr lang="ko-KR" altLang="en-US" sz="2177" dirty="0"/>
              <a:t>변경</a:t>
            </a:r>
          </a:p>
        </p:txBody>
      </p:sp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1 - * association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1-1 association </a:t>
            </a:r>
            <a:r>
              <a:rPr lang="ko-KR" altLang="en-US" sz="998" dirty="0"/>
              <a:t>으로 변경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 </a:t>
            </a:r>
            <a:r>
              <a:rPr lang="en-US" altLang="ko-KR" sz="998" dirty="0"/>
              <a:t>Delete ‘</a:t>
            </a:r>
            <a:r>
              <a:rPr lang="en-US" altLang="ko-KR" sz="998" dirty="0" err="1"/>
              <a:t>ProfilePicture</a:t>
            </a:r>
            <a:r>
              <a:rPr lang="en-US" altLang="ko-KR" sz="998" dirty="0"/>
              <a:t>’ objects(s) as well </a:t>
            </a:r>
            <a:r>
              <a:rPr lang="ko-KR" altLang="en-US" sz="998" dirty="0"/>
              <a:t>로 변경</a:t>
            </a:r>
            <a:endParaRPr lang="en-US" altLang="ko-KR" sz="998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9705" y="2248220"/>
            <a:ext cx="2975574" cy="1216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538" y="1993140"/>
            <a:ext cx="4190771" cy="32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Security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Name &gt; Manager </a:t>
            </a:r>
            <a:r>
              <a:rPr lang="ko-KR" altLang="en-US" sz="998" dirty="0"/>
              <a:t>입력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Configure </a:t>
            </a:r>
            <a:r>
              <a:rPr lang="en-US" altLang="ko-KR" sz="2177" dirty="0" err="1"/>
              <a:t>MyFirstModule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57906"/>
            <a:ext cx="6305576" cy="42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05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&gt; Security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Administrator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Module roles &gt; Edit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Administrator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Configure </a:t>
            </a:r>
            <a:r>
              <a:rPr lang="en-US" altLang="ko-KR" sz="2177" dirty="0" err="1"/>
              <a:t>MyFirstModule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93537"/>
            <a:ext cx="6475374" cy="40942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523565" y="3121107"/>
            <a:ext cx="610022" cy="9332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3217584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&gt; Security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Employee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Module roles &gt; Edit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Employee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Configure </a:t>
            </a:r>
            <a:r>
              <a:rPr lang="en-US" altLang="ko-KR" sz="2177" dirty="0" err="1"/>
              <a:t>MyFirstModule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0" y="1483523"/>
            <a:ext cx="6418758" cy="43981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19904" y="3172952"/>
            <a:ext cx="571979" cy="10368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6874528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Project &gt; Security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User Rules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Employee </a:t>
            </a:r>
            <a:r>
              <a:rPr lang="ko-KR" altLang="en-US" sz="998" dirty="0"/>
              <a:t>더블 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Module roles &gt; Edit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Employee </a:t>
            </a:r>
            <a:r>
              <a:rPr lang="ko-KR" altLang="en-US" sz="998" dirty="0"/>
              <a:t>체크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Configure </a:t>
            </a:r>
            <a:r>
              <a:rPr lang="en-US" altLang="ko-KR" sz="2177" dirty="0" err="1"/>
              <a:t>MyFirstModule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416" y="1470267"/>
            <a:ext cx="6476228" cy="42430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91328" y="3148758"/>
            <a:ext cx="571979" cy="10368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</p:spTree>
    <p:extLst>
      <p:ext uri="{BB962C8B-B14F-4D97-AF65-F5344CB8AC3E}">
        <p14:creationId xmlns:p14="http://schemas.microsoft.com/office/powerpoint/2010/main" val="2102734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Home_Web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Visible for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Select All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4848803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Configure </a:t>
            </a:r>
            <a:r>
              <a:rPr lang="en-US" altLang="ko-KR" sz="2177" dirty="0" err="1"/>
              <a:t>MyFirstModule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1430987"/>
            <a:ext cx="6322045" cy="38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076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2" y="1441149"/>
            <a:ext cx="5268225" cy="3319174"/>
          </a:xfrm>
          <a:prstGeom prst="rect">
            <a:avLst/>
          </a:prstGeom>
        </p:spPr>
      </p:pic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Entity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생성된 </a:t>
            </a:r>
            <a:r>
              <a:rPr lang="en-US" altLang="ko-KR" sz="998" dirty="0" err="1"/>
              <a:t>Entitiy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New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326902" lvl="1" indent="-164171">
              <a:buFont typeface="+mj-lt"/>
              <a:buAutoNum type="arabicPeriod"/>
            </a:pPr>
            <a:r>
              <a:rPr lang="en-US" altLang="ko-KR" sz="998" dirty="0"/>
              <a:t>Name: </a:t>
            </a:r>
            <a:r>
              <a:rPr lang="en-US" altLang="ko-KR" sz="998" dirty="0" err="1"/>
              <a:t>VacationRequest</a:t>
            </a:r>
            <a:endParaRPr lang="en-US" altLang="ko-KR" sz="998" dirty="0"/>
          </a:p>
          <a:p>
            <a:pPr marL="326902" lvl="1" indent="-164171">
              <a:buFont typeface="+mj-lt"/>
              <a:buAutoNum type="arabicPeriod"/>
            </a:pPr>
            <a:r>
              <a:rPr lang="en-US" altLang="ko-KR" sz="998" dirty="0"/>
              <a:t>Attributes : </a:t>
            </a:r>
            <a:r>
              <a:rPr lang="en-US" altLang="ko-KR" sz="998" dirty="0" err="1"/>
              <a:t>StartDate</a:t>
            </a:r>
            <a:r>
              <a:rPr lang="en-US" altLang="ko-KR" sz="998" dirty="0"/>
              <a:t>, </a:t>
            </a:r>
            <a:r>
              <a:rPr lang="en-US" altLang="ko-KR" sz="998" dirty="0" err="1"/>
              <a:t>EndDate,RequestType,Description</a:t>
            </a:r>
            <a:r>
              <a:rPr lang="en-US" altLang="ko-KR" sz="998" dirty="0"/>
              <a:t>, Status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RequestType</a:t>
            </a:r>
            <a:r>
              <a:rPr lang="en-US" altLang="ko-KR" sz="998" dirty="0"/>
              <a:t>, Status </a:t>
            </a:r>
            <a:r>
              <a:rPr lang="ko-KR" altLang="en-US" sz="998" dirty="0"/>
              <a:t>생성 시</a:t>
            </a:r>
            <a:r>
              <a:rPr lang="en-US" altLang="ko-KR" sz="998" dirty="0"/>
              <a:t>, Enumeration </a:t>
            </a:r>
            <a:r>
              <a:rPr lang="ko-KR" altLang="en-US" sz="998" dirty="0"/>
              <a:t>추가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139082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Extend Domain Model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325" y="3751717"/>
            <a:ext cx="3511927" cy="24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43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ENU_RequestType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이미지와 같이 </a:t>
            </a:r>
            <a:r>
              <a:rPr lang="en-US" altLang="ko-KR" sz="998" dirty="0"/>
              <a:t>Value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432676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Extend Domain Model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80" y="1545019"/>
            <a:ext cx="1693810" cy="17802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266" y="3110739"/>
            <a:ext cx="5374646" cy="30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302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</a:t>
            </a:r>
            <a:r>
              <a:rPr lang="en-US" altLang="ko-KR" sz="998" dirty="0" err="1"/>
              <a:t>ENU_Status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ko-KR" altLang="en-US" sz="998" dirty="0"/>
              <a:t>이미지와 같이 </a:t>
            </a:r>
            <a:r>
              <a:rPr lang="en-US" altLang="ko-KR" sz="998" dirty="0"/>
              <a:t>Value </a:t>
            </a:r>
            <a:r>
              <a:rPr lang="ko-KR" altLang="en-US" sz="998" dirty="0"/>
              <a:t>추가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5859164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Extend Domain Model</a:t>
            </a:r>
            <a:endParaRPr lang="ko-KR" altLang="en-US" sz="2177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20" y="3019478"/>
            <a:ext cx="5774392" cy="32242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486" y="1403440"/>
            <a:ext cx="1616033" cy="1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53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VacationManagement</a:t>
            </a:r>
            <a:r>
              <a:rPr lang="en-US" altLang="ko-KR" sz="998" dirty="0"/>
              <a:t> &gt; Domain Model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</a:t>
            </a:r>
            <a:r>
              <a:rPr lang="en-US" altLang="ko-KR" sz="998" dirty="0"/>
              <a:t> </a:t>
            </a:r>
            <a:r>
              <a:rPr lang="ko-KR" altLang="en-US" sz="998" dirty="0"/>
              <a:t>더블클릭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Associations </a:t>
            </a:r>
            <a:r>
              <a:rPr lang="ko-KR" altLang="en-US" sz="998" dirty="0"/>
              <a:t>클릭</a:t>
            </a:r>
            <a:endParaRPr lang="en-US" altLang="ko-KR" sz="998" dirty="0"/>
          </a:p>
          <a:p>
            <a:pPr marL="161291" indent="-161291">
              <a:buFont typeface="+mj-lt"/>
              <a:buAutoNum type="arabicPeriod"/>
            </a:pPr>
            <a:r>
              <a:rPr lang="en-US" altLang="ko-KR" sz="998" dirty="0"/>
              <a:t>Account </a:t>
            </a:r>
            <a:r>
              <a:rPr lang="ko-KR" altLang="en-US" sz="998" dirty="0"/>
              <a:t>클릭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5812511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Extend Domain Model</a:t>
            </a:r>
            <a:endParaRPr lang="ko-KR" altLang="en-US" sz="217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480" y="1403440"/>
            <a:ext cx="6491003" cy="419581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83" y="4336170"/>
            <a:ext cx="3638234" cy="18407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  <p:cxnSp>
        <p:nvCxnSpPr>
          <p:cNvPr id="11" name="직선 화살표 연결선 14"/>
          <p:cNvCxnSpPr>
            <a:stCxn id="2" idx="1"/>
            <a:endCxn id="4" idx="1"/>
          </p:cNvCxnSpPr>
          <p:nvPr/>
        </p:nvCxnSpPr>
        <p:spPr>
          <a:xfrm rot="10800000" flipV="1">
            <a:off x="1816180" y="3501349"/>
            <a:ext cx="1295" cy="1755185"/>
          </a:xfrm>
          <a:prstGeom prst="bentConnector3">
            <a:avLst>
              <a:gd name="adj1" fmla="val 16108403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711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 txBox="1">
            <a:spLocks/>
          </p:cNvSpPr>
          <p:nvPr/>
        </p:nvSpPr>
        <p:spPr>
          <a:xfrm>
            <a:off x="8345912" y="1407498"/>
            <a:ext cx="2139076" cy="476939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291" indent="-161291">
              <a:buFont typeface="+mj-lt"/>
              <a:buAutoNum type="arabicPeriod"/>
            </a:pPr>
            <a:r>
              <a:rPr lang="en-US" altLang="ko-KR" sz="998" dirty="0" err="1"/>
              <a:t>VacationRequest_Account</a:t>
            </a:r>
            <a:r>
              <a:rPr lang="en-US" altLang="ko-KR" sz="998" dirty="0"/>
              <a:t> -&gt; </a:t>
            </a:r>
            <a:r>
              <a:rPr lang="en-US" altLang="ko-KR" sz="998" dirty="0" err="1"/>
              <a:t>VacationRequest_Submitter</a:t>
            </a:r>
            <a:r>
              <a:rPr lang="en-US" altLang="ko-KR" sz="998" dirty="0"/>
              <a:t> </a:t>
            </a:r>
            <a:r>
              <a:rPr lang="ko-KR" altLang="en-US" sz="998" dirty="0"/>
              <a:t>로 이름 변경</a:t>
            </a:r>
            <a:endParaRPr lang="en-US" altLang="ko-KR" sz="9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0E539-E6D6-47CC-80F4-E26EA2C952B3}"/>
              </a:ext>
            </a:extLst>
          </p:cNvPr>
          <p:cNvSpPr/>
          <p:nvPr/>
        </p:nvSpPr>
        <p:spPr>
          <a:xfrm>
            <a:off x="1246422" y="6310536"/>
            <a:ext cx="9699164" cy="852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35EC1D-37C6-4587-B9B6-B2F5F58FF776}"/>
              </a:ext>
            </a:extLst>
          </p:cNvPr>
          <p:cNvCxnSpPr/>
          <p:nvPr/>
        </p:nvCxnSpPr>
        <p:spPr>
          <a:xfrm flipV="1">
            <a:off x="1816183" y="1238455"/>
            <a:ext cx="8558729" cy="3134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06EE334-2F30-4C17-A078-F8C2E381EB33}"/>
              </a:ext>
            </a:extLst>
          </p:cNvPr>
          <p:cNvSpPr txBox="1">
            <a:spLocks/>
          </p:cNvSpPr>
          <p:nvPr/>
        </p:nvSpPr>
        <p:spPr>
          <a:xfrm>
            <a:off x="1913236" y="697839"/>
            <a:ext cx="6343069" cy="464389"/>
          </a:xfrm>
          <a:prstGeom prst="rect">
            <a:avLst/>
          </a:prstGeom>
        </p:spPr>
        <p:txBody>
          <a:bodyPr vert="horz" lIns="82951" tIns="41475" rIns="82951" bIns="41475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77" dirty="0"/>
              <a:t>Adding requests: Extend Domain Model</a:t>
            </a:r>
            <a:endParaRPr lang="ko-KR" altLang="en-US" sz="217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39" y="1774521"/>
            <a:ext cx="3638234" cy="18407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  <p:cxnSp>
        <p:nvCxnSpPr>
          <p:cNvPr id="11" name="직선 화살표 연결선 14"/>
          <p:cNvCxnSpPr>
            <a:stCxn id="4" idx="2"/>
            <a:endCxn id="3" idx="1"/>
          </p:cNvCxnSpPr>
          <p:nvPr/>
        </p:nvCxnSpPr>
        <p:spPr>
          <a:xfrm rot="16200000" flipH="1">
            <a:off x="3538291" y="3809310"/>
            <a:ext cx="1247926" cy="859792"/>
          </a:xfrm>
          <a:prstGeom prst="bentConnector2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45" y="4119970"/>
            <a:ext cx="3664160" cy="14864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</p:pic>
    </p:spTree>
    <p:extLst>
      <p:ext uri="{BB962C8B-B14F-4D97-AF65-F5344CB8AC3E}">
        <p14:creationId xmlns:p14="http://schemas.microsoft.com/office/powerpoint/2010/main" val="375015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6305</Words>
  <Application>Microsoft Office PowerPoint</Application>
  <PresentationFormat>와이드스크린</PresentationFormat>
  <Paragraphs>1381</Paragraphs>
  <Slides>259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259</vt:i4>
      </vt:variant>
    </vt:vector>
  </HeadingPairs>
  <TitlesOfParts>
    <vt:vector size="262" baseType="lpstr">
      <vt:lpstr>맑은 고딕</vt:lpstr>
      <vt:lpstr>Arial</vt:lpstr>
      <vt:lpstr>Office 테마</vt:lpstr>
      <vt:lpstr>Mendix  Intermediate Course</vt:lpstr>
      <vt:lpstr>APP 생성</vt:lpstr>
      <vt:lpstr>Stories 추가</vt:lpstr>
      <vt:lpstr>Stories 이동</vt:lpstr>
      <vt:lpstr>Mendix Pro 열기</vt:lpstr>
      <vt:lpstr>Security 설정</vt:lpstr>
      <vt:lpstr>Module 추가 및 Seucirty roles 추가</vt:lpstr>
      <vt:lpstr>Domain Module 추가</vt:lpstr>
      <vt:lpstr>Account association 변경</vt:lpstr>
      <vt:lpstr>GeneralExtentions 구조 추가</vt:lpstr>
      <vt:lpstr>PowerPoint 프레젠테이션</vt:lpstr>
      <vt:lpstr>PowerPoint 프레젠테이션</vt:lpstr>
      <vt:lpstr>Account Overview – Add team member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Domain Module 구성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Create Account for Anonymous user</vt:lpstr>
      <vt:lpstr>Create Account for Anonymous user</vt:lpstr>
      <vt:lpstr>Create Account for Anonymous user</vt:lpstr>
      <vt:lpstr>Create Account for Anonymous user</vt:lpstr>
      <vt:lpstr>Create Account for Anonymous user</vt:lpstr>
      <vt:lpstr>Create Account for Anonymous user</vt:lpstr>
      <vt:lpstr>Create Account for Anonymous user</vt:lpstr>
      <vt:lpstr>Create Account for Anonymous user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Mendix  Intermediate Course</dc:title>
  <dc:creator>Kang, Cheol (DI SW GS&amp;CS AP KR S ES5&amp;CEC)</dc:creator>
  <cp:lastModifiedBy>Kang, Cheol (DI SW GS&amp;CS AP KR S ES5&amp;CEC)</cp:lastModifiedBy>
  <cp:revision>1</cp:revision>
  <dcterms:created xsi:type="dcterms:W3CDTF">2021-04-13T06:14:59Z</dcterms:created>
  <dcterms:modified xsi:type="dcterms:W3CDTF">2021-04-15T00:52:54Z</dcterms:modified>
</cp:coreProperties>
</file>